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318" r:id="rId4"/>
    <p:sldId id="332" r:id="rId5"/>
    <p:sldId id="302" r:id="rId6"/>
    <p:sldId id="303" r:id="rId7"/>
    <p:sldId id="304" r:id="rId8"/>
    <p:sldId id="305" r:id="rId9"/>
    <p:sldId id="306" r:id="rId10"/>
    <p:sldId id="310" r:id="rId11"/>
    <p:sldId id="328" r:id="rId12"/>
    <p:sldId id="335" r:id="rId13"/>
    <p:sldId id="337" r:id="rId14"/>
    <p:sldId id="322" r:id="rId15"/>
    <p:sldId id="321" r:id="rId16"/>
    <p:sldId id="326" r:id="rId17"/>
    <p:sldId id="339" r:id="rId18"/>
    <p:sldId id="325" r:id="rId19"/>
    <p:sldId id="324" r:id="rId20"/>
    <p:sldId id="323" r:id="rId21"/>
    <p:sldId id="320" r:id="rId22"/>
    <p:sldId id="327" r:id="rId23"/>
    <p:sldId id="282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Irina\Desktop\&#1080;&#1090;&#1072;&#1083;&#1080;&#1103;%20&#1044;&#1086;&#1082;&#1083;&#1072;&#1076;\&#1089;&#1090;&#1086;&#1080;&#1084;&#1086;&#1089;&#1090;&#1100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Irina:Desktop:&#1076;&#1086;&#1082;&#1083;&#1072;&#1076;%20&#1057;&#1086;&#1095;&#1080;%202014:&#1057;&#1058;&#1040;&#1058;&#1048;&#1057;&#1058;&#1048;&#1050;&#1040;:&#1082;&#1086;&#1083;-&#1074;&#1086;%20&#1072;&#1090;&#1090;&#1077;&#1089;&#1090;&#1086;&#1074;&#1072;&#1085;&#1085;&#1099;&#1093;%20&#1079;&#1072;%202013&#1074;%20&#1069;&#106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1057;&#1086;&#1095;&#1080;%20&#1076;&#1086;&#1082;&#1083;&#1072;&#1076;&#1099;\&#1057;&#1058;&#1040;&#1058;&#1048;&#1057;&#1058;&#1048;&#1050;&#1040;\&#1082;&#1086;&#1083;-&#1074;&#1086;%20&#1072;&#1090;&#1090;&#1077;&#1089;&#1090;&#1086;&#1074;&#1072;&#1085;&#1085;&#1099;&#1093;%20&#1079;&#1072;%202013&#1074;%20&#1069;&#1062;%20&#1082;%20&#1076;&#1086;&#1082;&#1083;&#1072;&#1076;&#1091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72872134733159466"/>
          <c:y val="0.11617337416156313"/>
          <c:w val="0.27030872703412373"/>
          <c:h val="0.87228311845634698"/>
        </c:manualLayout>
      </c:layout>
      <c:bar3DChart>
        <c:barDir val="col"/>
        <c:grouping val="clustered"/>
        <c:dLbls>
          <c:showVal val="1"/>
        </c:dLbls>
        <c:shape val="box"/>
        <c:axId val="34667136"/>
        <c:axId val="57881728"/>
        <c:axId val="0"/>
      </c:bar3DChart>
      <c:catAx>
        <c:axId val="34667136"/>
        <c:scaling>
          <c:orientation val="minMax"/>
        </c:scaling>
        <c:delete val="1"/>
        <c:axPos val="b"/>
        <c:tickLblPos val="none"/>
        <c:crossAx val="57881728"/>
        <c:crosses val="autoZero"/>
        <c:auto val="1"/>
        <c:lblAlgn val="ctr"/>
        <c:lblOffset val="100"/>
      </c:catAx>
      <c:valAx>
        <c:axId val="57881728"/>
        <c:scaling>
          <c:orientation val="minMax"/>
        </c:scaling>
        <c:delete val="1"/>
        <c:axPos val="l"/>
        <c:numFmt formatCode="General" sourceLinked="1"/>
        <c:tickLblPos val="none"/>
        <c:crossAx val="34667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568002333042191"/>
          <c:y val="0.61404262928672404"/>
          <c:w val="0.304659448818898"/>
          <c:h val="0.105980444752098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669900"/>
                </a:solidFill>
              </a:ln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669900"/>
                </a:solidFill>
              </a:ln>
            </c:spPr>
          </c:dPt>
          <c:dPt>
            <c:idx val="4"/>
            <c:spPr>
              <a:solidFill>
                <a:srgbClr val="3366FF"/>
              </a:solidFill>
            </c:spPr>
          </c:dPt>
          <c:dPt>
            <c:idx val="5"/>
            <c:spPr>
              <a:solidFill>
                <a:srgbClr val="3366FF"/>
              </a:solidFill>
            </c:spPr>
          </c:dPt>
          <c:dPt>
            <c:idx val="6"/>
            <c:spPr>
              <a:solidFill>
                <a:srgbClr val="FF6600"/>
              </a:solidFill>
            </c:spPr>
          </c:dPt>
          <c:dPt>
            <c:idx val="7"/>
            <c:spPr>
              <a:solidFill>
                <a:srgbClr val="FF660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elete val="1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</c:dLbls>
          <c:cat>
            <c:strRef>
              <c:f>Лист1!$A$56:$A$63</c:f>
              <c:strCache>
                <c:ptCount val="8"/>
                <c:pt idx="0">
                  <c:v>ЭЦ, ЭЛБ 2010</c:v>
                </c:pt>
                <c:pt idx="1">
                  <c:v>ВСЕГО 2010</c:v>
                </c:pt>
                <c:pt idx="2">
                  <c:v>ЭЦ, ЭЛБ 2011</c:v>
                </c:pt>
                <c:pt idx="3">
                  <c:v>ВСЕГО 2011</c:v>
                </c:pt>
                <c:pt idx="4">
                  <c:v>ЭЦ, ЭЛБ 2012</c:v>
                </c:pt>
                <c:pt idx="5">
                  <c:v>ВСЕГО 2012</c:v>
                </c:pt>
                <c:pt idx="6">
                  <c:v>ЭЦ, ЭЛБ 2013</c:v>
                </c:pt>
                <c:pt idx="7">
                  <c:v>ВСЕГО 2013</c:v>
                </c:pt>
              </c:strCache>
            </c:strRef>
          </c:cat>
          <c:val>
            <c:numRef>
              <c:f>Лист1!$B$56:$B$63</c:f>
              <c:numCache>
                <c:formatCode>General</c:formatCode>
                <c:ptCount val="8"/>
                <c:pt idx="0">
                  <c:v>2467</c:v>
                </c:pt>
                <c:pt idx="1">
                  <c:v>5707</c:v>
                </c:pt>
                <c:pt idx="2">
                  <c:v>3237</c:v>
                </c:pt>
                <c:pt idx="3">
                  <c:v>7033</c:v>
                </c:pt>
                <c:pt idx="4">
                  <c:v>2504</c:v>
                </c:pt>
                <c:pt idx="5">
                  <c:v>7245</c:v>
                </c:pt>
                <c:pt idx="6">
                  <c:v>3379</c:v>
                </c:pt>
                <c:pt idx="7">
                  <c:v>8288</c:v>
                </c:pt>
              </c:numCache>
            </c:numRef>
          </c:val>
        </c:ser>
        <c:shape val="box"/>
        <c:axId val="39688064"/>
        <c:axId val="39689600"/>
        <c:axId val="0"/>
      </c:bar3DChart>
      <c:catAx>
        <c:axId val="39688064"/>
        <c:scaling>
          <c:orientation val="minMax"/>
        </c:scaling>
        <c:axPos val="b"/>
        <c:numFmt formatCode="General" sourceLinked="1"/>
        <c:tickLblPos val="nextTo"/>
        <c:crossAx val="39689600"/>
        <c:crosses val="autoZero"/>
        <c:auto val="1"/>
        <c:lblAlgn val="ctr"/>
        <c:lblOffset val="100"/>
      </c:catAx>
      <c:valAx>
        <c:axId val="39689600"/>
        <c:scaling>
          <c:orientation val="minMax"/>
        </c:scaling>
        <c:axPos val="l"/>
        <c:majorGridlines/>
        <c:numFmt formatCode="General" sourceLinked="1"/>
        <c:tickLblPos val="nextTo"/>
        <c:crossAx val="39688064"/>
        <c:crosses val="autoZero"/>
        <c:crossBetween val="between"/>
      </c:valAx>
    </c:plotArea>
    <c:dispBlanksAs val="gap"/>
  </c:chart>
  <c:txPr>
    <a:bodyPr/>
    <a:lstStyle/>
    <a:p>
      <a:pPr>
        <a:defRPr sz="11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cat>
            <c:strRef>
              <c:f>'Лист2 (4)'!$B$1:$B$16</c:f>
              <c:strCache>
                <c:ptCount val="16"/>
                <c:pt idx="0">
                  <c:v>ЭЦ «СЕВМАШ» </c:v>
                </c:pt>
                <c:pt idx="1">
                  <c:v>ООО «Арина»</c:v>
                </c:pt>
                <c:pt idx="2">
                  <c:v>ОАО «ВНИКТИнефтехимоборудование»</c:v>
                </c:pt>
                <c:pt idx="3">
                  <c:v>ООО «Спектр ЛТД»</c:v>
                </c:pt>
                <c:pt idx="4">
                  <c:v>ООО «МИНИМАКС»</c:v>
                </c:pt>
                <c:pt idx="5">
                  <c:v>ЭЛБ  НОУ «ЦентрППК</c:v>
                </c:pt>
                <c:pt idx="6">
                  <c:v>ЭЛБ «СИПК» </c:v>
                </c:pt>
                <c:pt idx="7">
                  <c:v>ООО «ЦСНК «Синергия»</c:v>
                </c:pt>
                <c:pt idx="8">
                  <c:v>Дальневосточный ф-л ФГУП «ВНИИФТРИ»</c:v>
                </c:pt>
                <c:pt idx="9">
                  <c:v>ЭЦ «ТТМ»</c:v>
                </c:pt>
                <c:pt idx="10">
                  <c:v>ООО «АЦСПЭиД» </c:v>
                </c:pt>
                <c:pt idx="11">
                  <c:v>ООО «Аттестационный Центр»</c:v>
                </c:pt>
                <c:pt idx="12">
                  <c:v>ЭЦ «ПБ –Сервис»</c:v>
                </c:pt>
                <c:pt idx="13">
                  <c:v>ООО  «Качество +»</c:v>
                </c:pt>
                <c:pt idx="14">
                  <c:v>«Академия-НК»</c:v>
                </c:pt>
                <c:pt idx="15">
                  <c:v>ЭЦ  ООО «АЦ «Север»</c:v>
                </c:pt>
              </c:strCache>
            </c:strRef>
          </c:cat>
          <c:val>
            <c:numRef>
              <c:f>'Лист2 (4)'!$C$1:$C$16</c:f>
              <c:numCache>
                <c:formatCode>General</c:formatCode>
                <c:ptCount val="16"/>
                <c:pt idx="0">
                  <c:v>158</c:v>
                </c:pt>
                <c:pt idx="1">
                  <c:v>129</c:v>
                </c:pt>
                <c:pt idx="2">
                  <c:v>163</c:v>
                </c:pt>
                <c:pt idx="3">
                  <c:v>79</c:v>
                </c:pt>
                <c:pt idx="4">
                  <c:v>510</c:v>
                </c:pt>
                <c:pt idx="5">
                  <c:v>332</c:v>
                </c:pt>
                <c:pt idx="6">
                  <c:v>233</c:v>
                </c:pt>
                <c:pt idx="7">
                  <c:v>89</c:v>
                </c:pt>
                <c:pt idx="8">
                  <c:v>106</c:v>
                </c:pt>
                <c:pt idx="9">
                  <c:v>105</c:v>
                </c:pt>
                <c:pt idx="10">
                  <c:v>131</c:v>
                </c:pt>
                <c:pt idx="11">
                  <c:v>72</c:v>
                </c:pt>
                <c:pt idx="12">
                  <c:v>137</c:v>
                </c:pt>
                <c:pt idx="13">
                  <c:v>175</c:v>
                </c:pt>
                <c:pt idx="14">
                  <c:v>487</c:v>
                </c:pt>
                <c:pt idx="15">
                  <c:v>94</c:v>
                </c:pt>
              </c:numCache>
            </c:numRef>
          </c:val>
        </c:ser>
        <c:shape val="box"/>
        <c:axId val="39930880"/>
        <c:axId val="39932672"/>
        <c:axId val="0"/>
      </c:bar3DChart>
      <c:catAx>
        <c:axId val="3993088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9932672"/>
        <c:crosses val="autoZero"/>
        <c:auto val="1"/>
        <c:lblAlgn val="ctr"/>
        <c:lblOffset val="100"/>
      </c:catAx>
      <c:valAx>
        <c:axId val="399326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9930880"/>
        <c:crosses val="autoZero"/>
        <c:crossBetween val="between"/>
      </c:valAx>
    </c:plotArea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ОАО «</a:t>
            </a:r>
            <a:r>
              <a:rPr lang="ru-RU" sz="1000" dirty="0" err="1" smtClean="0"/>
              <a:t>ВНИКТИнефтехим-оборудование</a:t>
            </a:r>
            <a:r>
              <a:rPr lang="ru-RU" sz="1000" dirty="0"/>
              <a:t>»</a:t>
            </a:r>
          </a:p>
        </c:rich>
      </c:tx>
      <c:layout>
        <c:manualLayout>
          <c:xMode val="edge"/>
          <c:yMode val="edge"/>
          <c:x val="0.26819282322243632"/>
          <c:y val="3.1494516482295641E-2"/>
        </c:manualLayout>
      </c:layout>
      <c:spPr>
        <a:solidFill>
          <a:srgbClr val="FFFFFF"/>
        </a:solidFill>
        <a:ln>
          <a:solidFill>
            <a:schemeClr val="bg1"/>
          </a:solidFill>
        </a:ln>
      </c:spPr>
    </c:title>
    <c:view3D>
      <c:rotY val="0"/>
      <c:rAngAx val="1"/>
    </c:view3D>
    <c:plotArea>
      <c:layout>
        <c:manualLayout>
          <c:layoutTarget val="inner"/>
          <c:xMode val="edge"/>
          <c:yMode val="edge"/>
          <c:x val="0.15500202853192258"/>
          <c:y val="4.2243082527780716E-2"/>
          <c:w val="0.8449979714680782"/>
          <c:h val="0.81976214111546919"/>
        </c:manualLayout>
      </c:layout>
      <c:bar3DChart>
        <c:barDir val="col"/>
        <c:grouping val="clustered"/>
        <c:ser>
          <c:idx val="0"/>
          <c:order val="0"/>
          <c:tx>
            <c:strRef>
              <c:f>'Лист3 (2)'!$B$3</c:f>
              <c:strCache>
                <c:ptCount val="1"/>
                <c:pt idx="0">
                  <c:v>ОАО «ВНИКТИнефтехимоборудование»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cat>
            <c:numRef>
              <c:f>'Лист3 (2)'!$C$1:$F$1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'Лист3 (2)'!$C$3:$F$3</c:f>
              <c:numCache>
                <c:formatCode>General</c:formatCode>
                <c:ptCount val="4"/>
                <c:pt idx="0">
                  <c:v>107</c:v>
                </c:pt>
                <c:pt idx="1">
                  <c:v>170</c:v>
                </c:pt>
                <c:pt idx="2">
                  <c:v>144</c:v>
                </c:pt>
                <c:pt idx="3">
                  <c:v>163</c:v>
                </c:pt>
              </c:numCache>
            </c:numRef>
          </c:val>
        </c:ser>
        <c:shape val="box"/>
        <c:axId val="39982208"/>
        <c:axId val="39983744"/>
        <c:axId val="0"/>
      </c:bar3DChart>
      <c:catAx>
        <c:axId val="399822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9983744"/>
        <c:crosses val="autoZero"/>
        <c:auto val="1"/>
        <c:lblAlgn val="ctr"/>
        <c:lblOffset val="100"/>
      </c:catAx>
      <c:valAx>
        <c:axId val="399837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9982208"/>
        <c:crosses val="autoZero"/>
        <c:crossBetween val="between"/>
        <c:majorUnit val="50"/>
      </c:valAx>
    </c:plotArea>
    <c:plotVisOnly val="1"/>
    <c:dispBlanksAs val="gap"/>
  </c:chart>
  <c:spPr>
    <a:solidFill>
      <a:srgbClr val="FFFFFF"/>
    </a:solidFill>
    <a:ln>
      <a:solidFill>
        <a:srgbClr val="2D2D8A"/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6891092237513387"/>
          <c:y val="3.7793419778754764E-2"/>
        </c:manualLayout>
      </c:layout>
      <c:spPr>
        <a:solidFill>
          <a:srgbClr val="FFFFFF"/>
        </a:solidFill>
      </c:spPr>
      <c:txPr>
        <a:bodyPr/>
        <a:lstStyle/>
        <a:p>
          <a:pPr>
            <a:defRPr sz="1400"/>
          </a:pPr>
          <a:endParaRPr lang="ru-RU"/>
        </a:p>
      </c:txPr>
    </c:title>
    <c:view3D>
      <c:rotY val="0"/>
      <c:rAngAx val="1"/>
    </c:view3D>
    <c:plotArea>
      <c:layout>
        <c:manualLayout>
          <c:layoutTarget val="inner"/>
          <c:xMode val="edge"/>
          <c:yMode val="edge"/>
          <c:x val="0.11472618856316413"/>
          <c:y val="7.6153926137384087E-2"/>
          <c:w val="0.85003253122104838"/>
          <c:h val="0.75917989242941364"/>
        </c:manualLayout>
      </c:layout>
      <c:bar3DChart>
        <c:barDir val="col"/>
        <c:grouping val="clustered"/>
        <c:ser>
          <c:idx val="0"/>
          <c:order val="0"/>
          <c:tx>
            <c:strRef>
              <c:f>'Лист3 (2)'!$B$2</c:f>
              <c:strCache>
                <c:ptCount val="1"/>
                <c:pt idx="0">
                  <c:v>ЭЦ «СЕВМАШ» 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cat>
            <c:numRef>
              <c:f>'Лист3 (2)'!$C$1:$F$1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'Лист3 (2)'!$C$2:$F$2</c:f>
              <c:numCache>
                <c:formatCode>General</c:formatCode>
                <c:ptCount val="4"/>
                <c:pt idx="0">
                  <c:v>124</c:v>
                </c:pt>
                <c:pt idx="1">
                  <c:v>76</c:v>
                </c:pt>
                <c:pt idx="2">
                  <c:v>149</c:v>
                </c:pt>
                <c:pt idx="3">
                  <c:v>158</c:v>
                </c:pt>
              </c:numCache>
            </c:numRef>
          </c:val>
        </c:ser>
        <c:shape val="box"/>
        <c:axId val="40001536"/>
        <c:axId val="40003072"/>
        <c:axId val="0"/>
      </c:bar3DChart>
      <c:catAx>
        <c:axId val="400015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003072"/>
        <c:crosses val="autoZero"/>
        <c:auto val="1"/>
        <c:lblAlgn val="ctr"/>
        <c:lblOffset val="100"/>
      </c:catAx>
      <c:valAx>
        <c:axId val="40003072"/>
        <c:scaling>
          <c:orientation val="minMax"/>
        </c:scaling>
        <c:axPos val="l"/>
        <c:majorGridlines/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001536"/>
        <c:crosses val="autoZero"/>
        <c:crossBetween val="between"/>
        <c:minorUnit val="50"/>
      </c:valAx>
    </c:plotArea>
    <c:plotVisOnly val="1"/>
    <c:dispBlanksAs val="gap"/>
  </c:chart>
  <c:spPr>
    <a:solidFill>
      <a:schemeClr val="bg1"/>
    </a:solidFill>
    <a:ln cmpd="sng">
      <a:solidFill>
        <a:schemeClr val="accent6"/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7076313961406717"/>
          <c:y val="6.7567632687284954E-2"/>
        </c:manualLayout>
      </c:layout>
      <c:spPr>
        <a:solidFill>
          <a:srgbClr val="FFFFFF"/>
        </a:solidFill>
      </c:spPr>
      <c:txPr>
        <a:bodyPr/>
        <a:lstStyle/>
        <a:p>
          <a:pPr>
            <a:defRPr sz="1400"/>
          </a:pPr>
          <a:endParaRPr lang="ru-RU"/>
        </a:p>
      </c:txPr>
    </c:title>
    <c:view3D>
      <c:rotY val="0"/>
      <c:rAngAx val="1"/>
    </c:view3D>
    <c:plotArea>
      <c:layout>
        <c:manualLayout>
          <c:layoutTarget val="inner"/>
          <c:xMode val="edge"/>
          <c:yMode val="edge"/>
          <c:x val="0.14233217858568795"/>
          <c:y val="7.1006991286682433E-2"/>
          <c:w val="0.83984505196302905"/>
          <c:h val="0.79099837122562877"/>
        </c:manualLayout>
      </c:layout>
      <c:bar3DChart>
        <c:barDir val="col"/>
        <c:grouping val="clustered"/>
        <c:ser>
          <c:idx val="0"/>
          <c:order val="0"/>
          <c:tx>
            <c:strRef>
              <c:f>'Лист3 (2)'!$B$4</c:f>
              <c:strCache>
                <c:ptCount val="1"/>
                <c:pt idx="0">
                  <c:v>ООО «МИНИМАКС»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cat>
            <c:numRef>
              <c:f>'Лист3 (2)'!$C$1:$F$1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'Лист3 (2)'!$C$4:$F$4</c:f>
              <c:numCache>
                <c:formatCode>General</c:formatCode>
                <c:ptCount val="4"/>
                <c:pt idx="0">
                  <c:v>202</c:v>
                </c:pt>
                <c:pt idx="1">
                  <c:v>428</c:v>
                </c:pt>
                <c:pt idx="2">
                  <c:v>464</c:v>
                </c:pt>
                <c:pt idx="3">
                  <c:v>510</c:v>
                </c:pt>
              </c:numCache>
            </c:numRef>
          </c:val>
        </c:ser>
        <c:shape val="box"/>
        <c:axId val="40049280"/>
        <c:axId val="40055168"/>
        <c:axId val="0"/>
      </c:bar3DChart>
      <c:catAx>
        <c:axId val="40049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055168"/>
        <c:crosses val="autoZero"/>
        <c:auto val="1"/>
        <c:lblAlgn val="ctr"/>
        <c:lblOffset val="100"/>
      </c:catAx>
      <c:valAx>
        <c:axId val="400551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049280"/>
        <c:crosses val="autoZero"/>
        <c:crossBetween val="between"/>
      </c:valAx>
    </c:plotArea>
    <c:plotVisOnly val="1"/>
    <c:dispBlanksAs val="gap"/>
  </c:chart>
  <c:spPr>
    <a:solidFill>
      <a:srgbClr val="FFFFFF"/>
    </a:solidFill>
    <a:ln>
      <a:solidFill>
        <a:srgbClr val="2D2D8A"/>
      </a:solidFill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9620247902637908"/>
          <c:y val="3.3114724005723885E-2"/>
        </c:manualLayout>
      </c:layout>
      <c:spPr>
        <a:ln>
          <a:solidFill>
            <a:srgbClr val="FFFFFF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5087710249115491"/>
          <c:y val="4.1086426696662917E-2"/>
          <c:w val="0.84912289750884573"/>
          <c:h val="0.82469722534683165"/>
        </c:manualLayout>
      </c:layout>
      <c:bar3DChart>
        <c:barDir val="col"/>
        <c:grouping val="clustered"/>
        <c:ser>
          <c:idx val="0"/>
          <c:order val="0"/>
          <c:tx>
            <c:strRef>
              <c:f>'Лист3 (2)'!$B$5</c:f>
              <c:strCache>
                <c:ptCount val="1"/>
                <c:pt idx="0">
                  <c:v>ЭЛБ  НОУ «ЦентрППК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cat>
            <c:numRef>
              <c:f>'Лист3 (2)'!$C$1:$F$1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'Лист3 (2)'!$C$5:$F$5</c:f>
              <c:numCache>
                <c:formatCode>General</c:formatCode>
                <c:ptCount val="4"/>
                <c:pt idx="0">
                  <c:v>232</c:v>
                </c:pt>
                <c:pt idx="1">
                  <c:v>331</c:v>
                </c:pt>
                <c:pt idx="2">
                  <c:v>355</c:v>
                </c:pt>
                <c:pt idx="3">
                  <c:v>332</c:v>
                </c:pt>
              </c:numCache>
            </c:numRef>
          </c:val>
        </c:ser>
        <c:shape val="box"/>
        <c:axId val="40084992"/>
        <c:axId val="40086528"/>
        <c:axId val="0"/>
      </c:bar3DChart>
      <c:catAx>
        <c:axId val="40084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086528"/>
        <c:crosses val="autoZero"/>
        <c:auto val="1"/>
        <c:lblAlgn val="ctr"/>
        <c:lblOffset val="100"/>
      </c:catAx>
      <c:valAx>
        <c:axId val="40086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084992"/>
        <c:crosses val="autoZero"/>
        <c:crossBetween val="between"/>
        <c:majorUnit val="100"/>
      </c:valAx>
    </c:plotArea>
    <c:plotVisOnly val="1"/>
    <c:dispBlanksAs val="gap"/>
  </c:chart>
  <c:spPr>
    <a:solidFill>
      <a:srgbClr val="FFFFFF"/>
    </a:solidFill>
    <a:ln>
      <a:solidFill>
        <a:srgbClr val="2D2D8A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2689071020348487"/>
          <c:y val="0"/>
        </c:manualLayout>
      </c:layout>
      <c:spPr>
        <a:solidFill>
          <a:srgbClr val="FFFFFF"/>
        </a:solidFill>
      </c:spPr>
      <c:txPr>
        <a:bodyPr/>
        <a:lstStyle/>
        <a:p>
          <a:pPr>
            <a:defRPr sz="1400"/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6473694029194058"/>
          <c:y val="4.1431690786550825E-2"/>
          <c:w val="0.8129116962748909"/>
          <c:h val="0.79501280827291509"/>
        </c:manualLayout>
      </c:layout>
      <c:bar3DChart>
        <c:barDir val="col"/>
        <c:grouping val="clustered"/>
        <c:ser>
          <c:idx val="0"/>
          <c:order val="0"/>
          <c:tx>
            <c:strRef>
              <c:f>'Лист3 (2)'!$B$6</c:f>
              <c:strCache>
                <c:ptCount val="1"/>
                <c:pt idx="0">
                  <c:v>ЭЛБ «СИПК» 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cat>
            <c:numRef>
              <c:f>'Лист3 (2)'!$C$1:$F$1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'Лист3 (2)'!$C$6:$F$6</c:f>
              <c:numCache>
                <c:formatCode>General</c:formatCode>
                <c:ptCount val="4"/>
                <c:pt idx="0">
                  <c:v>84</c:v>
                </c:pt>
                <c:pt idx="1">
                  <c:v>278</c:v>
                </c:pt>
                <c:pt idx="2">
                  <c:v>279</c:v>
                </c:pt>
                <c:pt idx="3">
                  <c:v>233</c:v>
                </c:pt>
              </c:numCache>
            </c:numRef>
          </c:val>
        </c:ser>
        <c:shape val="box"/>
        <c:axId val="40182144"/>
        <c:axId val="40183680"/>
        <c:axId val="0"/>
      </c:bar3DChart>
      <c:catAx>
        <c:axId val="40182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183680"/>
        <c:crosses val="autoZero"/>
        <c:auto val="1"/>
        <c:lblAlgn val="ctr"/>
        <c:lblOffset val="100"/>
      </c:catAx>
      <c:valAx>
        <c:axId val="401836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182144"/>
        <c:crosses val="autoZero"/>
        <c:crossBetween val="between"/>
        <c:majorUnit val="100"/>
      </c:valAx>
    </c:plotArea>
    <c:plotVisOnly val="1"/>
    <c:dispBlanksAs val="gap"/>
  </c:chart>
  <c:spPr>
    <a:solidFill>
      <a:srgbClr val="FFFFFF"/>
    </a:solidFill>
    <a:ln>
      <a:solidFill>
        <a:srgbClr val="2D2D8A"/>
      </a:solidFill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3602692081514695"/>
          <c:y val="3.9199513546113944E-2"/>
        </c:manualLayout>
      </c:layout>
      <c:spPr>
        <a:solidFill>
          <a:srgbClr val="FFFFFF"/>
        </a:solidFill>
      </c:spPr>
      <c:txPr>
        <a:bodyPr/>
        <a:lstStyle/>
        <a:p>
          <a:pPr>
            <a:defRPr sz="1400"/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0.15545974386612368"/>
          <c:y val="4.4360666356294196E-2"/>
          <c:w val="0.8445402561338774"/>
          <c:h val="0.78052142582434259"/>
        </c:manualLayout>
      </c:layout>
      <c:bar3DChart>
        <c:barDir val="col"/>
        <c:grouping val="clustered"/>
        <c:ser>
          <c:idx val="0"/>
          <c:order val="0"/>
          <c:tx>
            <c:strRef>
              <c:f>'Лист3 (2)'!$B$7</c:f>
              <c:strCache>
                <c:ptCount val="1"/>
                <c:pt idx="0">
                  <c:v>ООО  «Качество +»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cat>
            <c:numRef>
              <c:f>'Лист3 (2)'!$C$1:$F$1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'Лист3 (2)'!$C$7:$F$7</c:f>
              <c:numCache>
                <c:formatCode>General</c:formatCode>
                <c:ptCount val="4"/>
                <c:pt idx="0">
                  <c:v>70</c:v>
                </c:pt>
                <c:pt idx="1">
                  <c:v>276</c:v>
                </c:pt>
                <c:pt idx="2">
                  <c:v>144</c:v>
                </c:pt>
                <c:pt idx="3">
                  <c:v>175</c:v>
                </c:pt>
              </c:numCache>
            </c:numRef>
          </c:val>
        </c:ser>
        <c:shape val="box"/>
        <c:axId val="40217600"/>
        <c:axId val="40219392"/>
        <c:axId val="0"/>
      </c:bar3DChart>
      <c:catAx>
        <c:axId val="40217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219392"/>
        <c:crosses val="autoZero"/>
        <c:auto val="1"/>
        <c:lblAlgn val="ctr"/>
        <c:lblOffset val="100"/>
      </c:catAx>
      <c:valAx>
        <c:axId val="402193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0217600"/>
        <c:crosses val="autoZero"/>
        <c:crossBetween val="between"/>
      </c:valAx>
    </c:plotArea>
    <c:plotVisOnly val="1"/>
    <c:dispBlanksAs val="gap"/>
  </c:chart>
  <c:spPr>
    <a:solidFill>
      <a:srgbClr val="FFFFFF"/>
    </a:solidFill>
    <a:ln>
      <a:solidFill>
        <a:srgbClr val="2D2D8A"/>
      </a:solidFill>
    </a:ln>
  </c:sp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0.2795</cdr:x>
      <cdr:y>0.93049</cdr:y>
    </cdr:from>
    <cdr:to>
      <cdr:x>0.72837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5776" y="6381328"/>
          <a:ext cx="4104456" cy="4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Данные указаны в  </a:t>
          </a:r>
          <a:r>
            <a:rPr lang="ru-RU" sz="1400" dirty="0" err="1" smtClean="0"/>
            <a:t>человека-методах</a:t>
          </a:r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3F2995-C872-4E93-95FA-BA6EDC0C0A2F}" type="datetimeFigureOut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A8DC99-EA84-4B6F-A6B5-745224981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3A0A1E-51C1-4F94-A868-6AF70685D219}" type="datetimeFigureOut">
              <a:rPr lang="ru-RU"/>
              <a:pPr>
                <a:defRPr/>
              </a:pPr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5E335-3377-4B8D-899A-1EF13922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848CB4-49D0-4437-B3F6-7111BC1EFCE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F7569B-D3C2-449A-A9EB-31DF6DCADA63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B137E3-87D4-4811-B952-740E2AF4A859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9C88BE-8383-4F0B-AAB2-E71EA0F6B63A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187426-2CAB-4C3E-B751-993B1FC99784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5C838D-D3A6-4734-BABE-6A256873699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8E14DD-F32D-4F13-AC98-077DCC64E4E7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5B3376-08F4-443E-85C9-46C606DBA16F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48531-DA8E-40D1-9D74-CFAD43F3759F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CE9980-FC89-4B91-8A33-857EEDCAA6A5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cs typeface="Arial" pitchFamily="34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B15D4B-9636-4349-A2CD-DCBB0F3E1519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7161FB-EF75-41CF-8349-2929CF237CC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F5E260-9686-4656-B13B-B468DE615EA0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CF6E51-A841-49D6-8872-27B2484B559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896DA8-6656-4454-8042-FE43EC5A50F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8DA327-D6E0-40E3-AA0A-1C88C260433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75A73B-478A-49DD-A032-6EF5A1D216A9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90688E-3586-4EB5-AE91-A7959269B4D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>
              <a:cs typeface="Arial" pitchFamily="34" charset="0"/>
            </a:endParaRP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CB61C9-7B44-491F-A50A-0A64D968D85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>
              <a:cs typeface="Arial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AD6A6E-8532-48A4-883A-23C523B771A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5662-D2E1-4CC1-AE3D-44B847FFA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734F-4822-48DE-BB09-2FAD6B87C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8CC5-FAEC-46AB-8CB0-48CD60A8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B16D-E372-4185-8645-7029C753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AC939-A236-427B-8B54-42F577E2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0682-BA12-4739-A98C-C8097955D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1280E-2D81-43FE-8ACA-E52EEEDC6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D5454-A9F2-4FE3-AD2E-CE93AEC0F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E883-A514-4BBF-86F7-863E3ED01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0625-1685-49E8-A5DE-A2354F250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F0F1-17AA-4C30-BBFD-45E19D248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092099-007D-475F-BDCB-50AB47FD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ilto:chemrukova@himmash.irk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kumimoji="0" lang="ru-RU" smtClean="0">
                <a:cs typeface="Arial" pitchFamily="34" charset="0"/>
              </a:rPr>
              <a:t>Вставить завтавку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kumimoji="0" lang="ru-RU" smtClean="0">
                <a:cs typeface="Arial" pitchFamily="34" charset="0"/>
              </a:rPr>
              <a:t>ПРищли мне пожалуйста новую заставку</a:t>
            </a:r>
          </a:p>
        </p:txBody>
      </p:sp>
      <p:pic>
        <p:nvPicPr>
          <p:cNvPr id="2052" name="Picture 3" descr="\\Serverkachestvo\мои документы качество\Качество\СЕМИНАР СОЧИ\СЕМИНАР СОЧИ 2014\Оформление и дизайн\заставка к презентации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заставка к презентации_1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755650" y="-30163"/>
            <a:ext cx="8388350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Соотношение количества специалистов аттестованных ЭЦ и ЭЛБ (человека - методы) с общим количеством аттестованным НОАП НУЦ «Качество»</a:t>
            </a:r>
            <a:endParaRPr lang="ru-RU" sz="2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2293" name="Picture 14" descr="k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1913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043608" y="1340768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cs typeface="Arial" pitchFamily="34" charset="0"/>
              </a:rPr>
              <a:t>Анализ количества аттестованных специалистов по </a:t>
            </a:r>
            <a:r>
              <a:rPr lang="ru-RU" sz="3600" dirty="0" smtClean="0">
                <a:cs typeface="Arial" pitchFamily="34" charset="0"/>
              </a:rPr>
              <a:t>центрам</a:t>
            </a:r>
            <a:r>
              <a:rPr lang="en-US" sz="3600" dirty="0" smtClean="0">
                <a:cs typeface="Arial" pitchFamily="34" charset="0"/>
              </a:rPr>
              <a:t> </a:t>
            </a:r>
            <a:r>
              <a:rPr lang="ru-RU" sz="3600" dirty="0" smtClean="0">
                <a:cs typeface="Arial" pitchFamily="34" charset="0"/>
              </a:rPr>
              <a:t>за 2013</a:t>
            </a:r>
            <a:endParaRPr lang="ru-RU" sz="3600" dirty="0" smtClean="0"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772816"/>
          <a:ext cx="814024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/>
        </p:nvGraphicFramePr>
        <p:xfrm>
          <a:off x="3131840" y="1484784"/>
          <a:ext cx="273139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323528" y="1484784"/>
          <a:ext cx="272161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084168" y="1484784"/>
          <a:ext cx="285026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95536" y="4077072"/>
          <a:ext cx="2669927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03848" y="4077072"/>
          <a:ext cx="273630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084168" y="4077072"/>
          <a:ext cx="279451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68313" y="347439"/>
            <a:ext cx="8229600" cy="849313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kumimoji="1" lang="ru-RU" sz="2000" dirty="0">
                <a:solidFill>
                  <a:schemeClr val="tx2"/>
                </a:solidFill>
              </a:rPr>
              <a:t>Рассмотрим изменения количества аттестованных специалистов по некоторым центрам за 2010 – 2013г.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835100" y="692696"/>
            <a:ext cx="6337300" cy="550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Одним </a:t>
            </a:r>
            <a:r>
              <a:rPr lang="ru-RU" sz="4400" dirty="0"/>
              <a:t>из факторов </a:t>
            </a:r>
            <a:r>
              <a:rPr lang="ru-RU" sz="4400" dirty="0" smtClean="0"/>
              <a:t>увеличения количества аттестованных специалистов являются </a:t>
            </a:r>
            <a:r>
              <a:rPr lang="ru-RU" sz="4400" dirty="0"/>
              <a:t>улучшения, которые произошли в самих центрах в последнее </a:t>
            </a:r>
            <a:r>
              <a:rPr lang="ru-RU" sz="4400" dirty="0" smtClean="0"/>
              <a:t>время.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азвание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354162"/>
          </a:xfrm>
        </p:spPr>
        <p:txBody>
          <a:bodyPr/>
          <a:lstStyle/>
          <a:p>
            <a:r>
              <a:rPr lang="ru-RU" sz="2800" dirty="0" smtClean="0">
                <a:cs typeface="Arial" pitchFamily="34" charset="0"/>
              </a:rPr>
              <a:t>Во время внутренних аудитов в экзаменационных центрах  было отмечено наличие современных плакатов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221088"/>
            <a:ext cx="35283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г. Хабаровск, </a:t>
            </a:r>
            <a:r>
              <a:rPr lang="ru-RU" sz="1050" b="1" dirty="0">
                <a:solidFill>
                  <a:schemeClr val="tx1"/>
                </a:solidFill>
              </a:rPr>
              <a:t>Дальневосточный </a:t>
            </a:r>
            <a:r>
              <a:rPr lang="ru-RU" sz="1050" b="1" dirty="0" err="1">
                <a:solidFill>
                  <a:schemeClr val="tx1"/>
                </a:solidFill>
              </a:rPr>
              <a:t>ф-л</a:t>
            </a:r>
            <a:r>
              <a:rPr lang="ru-RU" sz="1050" b="1" dirty="0">
                <a:solidFill>
                  <a:schemeClr val="tx1"/>
                </a:solidFill>
              </a:rPr>
              <a:t> ФГУП «ВНИИФТРИ»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6390" name="Picture 6" descr="H:\2013 02 6-8 Самара\DSC05605.JPG"/>
          <p:cNvPicPr>
            <a:picLocks noChangeAspect="1" noChangeArrowheads="1"/>
          </p:cNvPicPr>
          <p:nvPr/>
        </p:nvPicPr>
        <p:blipFill>
          <a:blip r:embed="rId3" cstate="print"/>
          <a:srcRect t="25632" b="23103"/>
          <a:stretch>
            <a:fillRect/>
          </a:stretch>
        </p:blipFill>
        <p:spPr bwMode="auto">
          <a:xfrm>
            <a:off x="3635896" y="2708920"/>
            <a:ext cx="5328592" cy="3641482"/>
          </a:xfrm>
          <a:prstGeom prst="rect">
            <a:avLst/>
          </a:prstGeom>
          <a:noFill/>
        </p:spPr>
      </p:pic>
      <p:pic>
        <p:nvPicPr>
          <p:cNvPr id="16389" name="Picture 5" descr="H:\09-17.09.14 Хабаровск\DSC06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5183560" cy="2915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азвание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2800" dirty="0" smtClean="0">
                <a:cs typeface="Arial" pitchFamily="34" charset="0"/>
              </a:rPr>
              <a:t>Наличие  экзаменационных образцов </a:t>
            </a:r>
          </a:p>
        </p:txBody>
      </p:sp>
      <p:pic>
        <p:nvPicPr>
          <p:cNvPr id="17411" name="Содержимое 4" descr="DSC0668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t="13336" b="13336"/>
          <a:stretch>
            <a:fillRect/>
          </a:stretch>
        </p:blipFill>
        <p:spPr>
          <a:xfrm>
            <a:off x="2843808" y="3573016"/>
            <a:ext cx="3925887" cy="2159000"/>
          </a:xfrm>
        </p:spPr>
      </p:pic>
      <p:pic>
        <p:nvPicPr>
          <p:cNvPr id="17414" name="Изображение 8" descr="DSC067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53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Изображение 7" descr="DSC0669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46" y="836712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Изображение 3" descr="DSC0667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775" y="2933700"/>
            <a:ext cx="29432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Изображение 6" descr="DSC06687.JPG"/>
          <p:cNvPicPr>
            <a:picLocks noChangeAspect="1"/>
          </p:cNvPicPr>
          <p:nvPr/>
        </p:nvPicPr>
        <p:blipFill>
          <a:blip r:embed="rId7" cstate="print"/>
          <a:srcRect t="18306" b="21547"/>
          <a:stretch>
            <a:fillRect/>
          </a:stretch>
        </p:blipFill>
        <p:spPr bwMode="auto">
          <a:xfrm>
            <a:off x="3707904" y="918603"/>
            <a:ext cx="4608512" cy="20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58772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Уфа, Стерлитамак, апрель 2014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звание 1"/>
          <p:cNvSpPr>
            <a:spLocks noGrp="1"/>
          </p:cNvSpPr>
          <p:nvPr>
            <p:ph type="title"/>
          </p:nvPr>
        </p:nvSpPr>
        <p:spPr>
          <a:xfrm>
            <a:off x="971550" y="0"/>
            <a:ext cx="7777163" cy="920750"/>
          </a:xfrm>
        </p:spPr>
        <p:txBody>
          <a:bodyPr/>
          <a:lstStyle/>
          <a:p>
            <a:r>
              <a:rPr lang="ru-RU" sz="3200" smtClean="0">
                <a:cs typeface="Arial" pitchFamily="34" charset="0"/>
              </a:rPr>
              <a:t>Оренбург, апрель 2014</a:t>
            </a:r>
          </a:p>
        </p:txBody>
      </p:sp>
      <p:pic>
        <p:nvPicPr>
          <p:cNvPr id="19459" name="Изображение 9" descr="DSC067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21537"/>
            <a:ext cx="3600400" cy="479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Изображение 10" descr="DSC067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9340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Изображение 7" descr="DSCF6099.jpg"/>
          <p:cNvPicPr>
            <a:picLocks noChangeAspect="1"/>
          </p:cNvPicPr>
          <p:nvPr/>
        </p:nvPicPr>
        <p:blipFill>
          <a:blip r:embed="rId5" cstate="print"/>
          <a:srcRect b="32722"/>
          <a:stretch>
            <a:fillRect/>
          </a:stretch>
        </p:blipFill>
        <p:spPr bwMode="auto">
          <a:xfrm>
            <a:off x="5004048" y="4077072"/>
            <a:ext cx="30511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Хранение экзаменационных образцов</a:t>
            </a:r>
            <a:endParaRPr lang="ru-RU" sz="2800" dirty="0"/>
          </a:p>
        </p:txBody>
      </p:sp>
      <p:pic>
        <p:nvPicPr>
          <p:cNvPr id="60418" name="Picture 2" descr="H:\2013 02 6-8 Самара\DSC0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352" y="1474840"/>
            <a:ext cx="3949896" cy="526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азвание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490537"/>
          </a:xfrm>
        </p:spPr>
        <p:txBody>
          <a:bodyPr/>
          <a:lstStyle/>
          <a:p>
            <a:r>
              <a:rPr lang="ru-RU" sz="3200" smtClean="0">
                <a:cs typeface="Arial" pitchFamily="34" charset="0"/>
              </a:rPr>
              <a:t>«ПБ-Сервис»,Оренбург</a:t>
            </a:r>
          </a:p>
        </p:txBody>
      </p:sp>
      <p:pic>
        <p:nvPicPr>
          <p:cNvPr id="20484" name="Изображение 4" descr="IMG_02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052513"/>
            <a:ext cx="4824413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Изображение 5" descr="IMG_02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700588"/>
            <a:ext cx="28813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Изображение 6" descr="IMG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676775"/>
            <a:ext cx="28209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Изображение 9" descr="P102026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125538"/>
            <a:ext cx="2322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>
            <a:spLocks noGrp="1"/>
          </p:cNvSpPr>
          <p:nvPr>
            <p:ph type="title"/>
          </p:nvPr>
        </p:nvSpPr>
        <p:spPr>
          <a:xfrm>
            <a:off x="1476375" y="216446"/>
            <a:ext cx="7786688" cy="476250"/>
          </a:xfrm>
        </p:spPr>
        <p:txBody>
          <a:bodyPr/>
          <a:lstStyle/>
          <a:p>
            <a:r>
              <a:rPr lang="ru-RU" sz="3200" dirty="0" smtClean="0">
                <a:cs typeface="Arial" pitchFamily="34" charset="0"/>
              </a:rPr>
              <a:t>Синергия, г. Ноябрьск  2 августа 2014</a:t>
            </a:r>
          </a:p>
        </p:txBody>
      </p:sp>
      <p:pic>
        <p:nvPicPr>
          <p:cNvPr id="21507" name="Содержимое 3" descr="DSCF61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3336" b="13336"/>
          <a:stretch>
            <a:fillRect/>
          </a:stretch>
        </p:blipFill>
        <p:spPr>
          <a:xfrm>
            <a:off x="1476375" y="908050"/>
            <a:ext cx="4859338" cy="2673350"/>
          </a:xfrm>
        </p:spPr>
      </p:pic>
      <p:pic>
        <p:nvPicPr>
          <p:cNvPr id="21508" name="Изображение 4" descr="DSCF61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4149725"/>
            <a:ext cx="17573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Изображение 5" descr="DSCF61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Изображение 6" descr="DSCF609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908050"/>
            <a:ext cx="206057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Изображение 9" descr="DSCF608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645024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H:\Фото ЭЦ\Синергия Ноябрьск 19-22.08.14\DSCF60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932040" y="4941168"/>
            <a:ext cx="1876394" cy="1407296"/>
          </a:xfrm>
          <a:prstGeom prst="rect">
            <a:avLst/>
          </a:prstGeom>
          <a:noFill/>
        </p:spPr>
      </p:pic>
      <p:pic>
        <p:nvPicPr>
          <p:cNvPr id="21512" name="Изображение 8" descr="DSCF609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517232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780928"/>
            <a:ext cx="8229600" cy="18288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b="1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работы экзаменационных центров и экзаменационных лабораторий за 2013 г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198816" y="5661248"/>
            <a:ext cx="4261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Докладчик: Сластихина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И.В.</a:t>
            </a:r>
          </a:p>
        </p:txBody>
      </p:sp>
      <p:pic>
        <p:nvPicPr>
          <p:cNvPr id="6" name="Рисунок 1" descr="D:\работа\--\2_c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6247" y="404664"/>
            <a:ext cx="4686073" cy="12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>
            <a:spLocks noGrp="1"/>
          </p:cNvSpPr>
          <p:nvPr>
            <p:ph type="title"/>
          </p:nvPr>
        </p:nvSpPr>
        <p:spPr>
          <a:xfrm>
            <a:off x="755576" y="115888"/>
            <a:ext cx="8291587" cy="864840"/>
          </a:xfrm>
        </p:spPr>
        <p:txBody>
          <a:bodyPr/>
          <a:lstStyle/>
          <a:p>
            <a:r>
              <a:rPr lang="ru-RU" sz="3200" dirty="0" err="1" smtClean="0">
                <a:cs typeface="Arial" pitchFamily="34" charset="0"/>
              </a:rPr>
              <a:t>ВНИКТИнефтехимоборудование</a:t>
            </a:r>
            <a:r>
              <a:rPr lang="ru-RU" sz="3200" dirty="0" smtClean="0">
                <a:cs typeface="Arial" pitchFamily="34" charset="0"/>
              </a:rPr>
              <a:t>,</a:t>
            </a:r>
            <a:br>
              <a:rPr lang="ru-RU" sz="3200" dirty="0" smtClean="0">
                <a:cs typeface="Arial" pitchFamily="34" charset="0"/>
              </a:rPr>
            </a:br>
            <a:r>
              <a:rPr lang="ru-RU" sz="3200" dirty="0" smtClean="0">
                <a:cs typeface="Arial" pitchFamily="34" charset="0"/>
              </a:rPr>
              <a:t> г. Волгоград </a:t>
            </a:r>
          </a:p>
        </p:txBody>
      </p:sp>
      <p:pic>
        <p:nvPicPr>
          <p:cNvPr id="22531" name="Содержимое 3" descr="Ви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604" b="8604"/>
          <a:stretch>
            <a:fillRect/>
          </a:stretch>
        </p:blipFill>
        <p:spPr>
          <a:xfrm>
            <a:off x="1390650" y="1052513"/>
            <a:ext cx="4189413" cy="2305050"/>
          </a:xfrm>
        </p:spPr>
      </p:pic>
      <p:pic>
        <p:nvPicPr>
          <p:cNvPr id="22532" name="Изображение 4" descr="Консультация перед экзаменом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789363"/>
            <a:ext cx="42481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Изображение 7" descr="Образц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304" y="4005064"/>
            <a:ext cx="3035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Изображение 8" descr="Учебные образц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268760"/>
            <a:ext cx="29261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азвание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8229600" cy="633412"/>
          </a:xfrm>
        </p:spPr>
        <p:txBody>
          <a:bodyPr/>
          <a:lstStyle/>
          <a:p>
            <a:r>
              <a:rPr lang="ru-RU" sz="3200" smtClean="0">
                <a:cs typeface="Arial" pitchFamily="34" charset="0"/>
              </a:rPr>
              <a:t>ТТМ, Санкт-Петербург</a:t>
            </a:r>
          </a:p>
        </p:txBody>
      </p:sp>
      <p:pic>
        <p:nvPicPr>
          <p:cNvPr id="23555" name="Содержимое 3" descr="Image00005-160x160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502" b="22502"/>
          <a:stretch>
            <a:fillRect/>
          </a:stretch>
        </p:blipFill>
        <p:spPr>
          <a:xfrm>
            <a:off x="6804248" y="3501008"/>
            <a:ext cx="2094394" cy="1152698"/>
          </a:xfrm>
        </p:spPr>
      </p:pic>
      <p:pic>
        <p:nvPicPr>
          <p:cNvPr id="23556" name="Изображение 4" descr="Image00012-160x160[1]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412776"/>
            <a:ext cx="2016124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Изображение 5" descr="IMG_2103[1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653136"/>
            <a:ext cx="5903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Изображение 6" descr="IR_12114m[1]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412875"/>
            <a:ext cx="58388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Высококвалифицированными экзаменаторами </a:t>
            </a:r>
            <a:endParaRPr lang="ru-RU" dirty="0"/>
          </a:p>
        </p:txBody>
      </p:sp>
      <p:pic>
        <p:nvPicPr>
          <p:cNvPr id="24580" name="Picture 4" descr="H:\Фото ЭЦ\севмаш\2013-05-22-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700808"/>
            <a:ext cx="3013364" cy="2261062"/>
          </a:xfrm>
          <a:prstGeom prst="rect">
            <a:avLst/>
          </a:prstGeom>
          <a:noFill/>
        </p:spPr>
      </p:pic>
      <p:pic>
        <p:nvPicPr>
          <p:cNvPr id="24581" name="Picture 5" descr="H:\09-17.09.14 Хабаровск\DSC06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08575"/>
            <a:ext cx="4680520" cy="2632793"/>
          </a:xfrm>
          <a:prstGeom prst="rect">
            <a:avLst/>
          </a:prstGeom>
          <a:noFill/>
        </p:spPr>
      </p:pic>
      <p:pic>
        <p:nvPicPr>
          <p:cNvPr id="24582" name="Picture 6" descr="H:\09-17.09.14 Хабаровск\DSC06928.JPG"/>
          <p:cNvPicPr>
            <a:picLocks noChangeAspect="1" noChangeArrowheads="1"/>
          </p:cNvPicPr>
          <p:nvPr/>
        </p:nvPicPr>
        <p:blipFill>
          <a:blip r:embed="rId5" cstate="print"/>
          <a:srcRect t="15174"/>
          <a:stretch>
            <a:fillRect/>
          </a:stretch>
        </p:blipFill>
        <p:spPr bwMode="auto">
          <a:xfrm>
            <a:off x="4572000" y="1700808"/>
            <a:ext cx="3600400" cy="2290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210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kumimoji="0" lang="ru-RU" b="1" smtClean="0">
                <a:cs typeface="Arial" pitchFamily="34" charset="0"/>
              </a:rPr>
              <a:t>       Спасибо  </a:t>
            </a:r>
            <a:br>
              <a:rPr kumimoji="0" lang="ru-RU" b="1" smtClean="0">
                <a:cs typeface="Arial" pitchFamily="34" charset="0"/>
              </a:rPr>
            </a:br>
            <a:r>
              <a:rPr kumimoji="0" lang="ru-RU" b="1" smtClean="0">
                <a:cs typeface="Arial" pitchFamily="34" charset="0"/>
              </a:rPr>
              <a:t>                  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16013" y="630238"/>
            <a:ext cx="8013700" cy="1143000"/>
          </a:xfrm>
        </p:spPr>
        <p:txBody>
          <a:bodyPr/>
          <a:lstStyle/>
          <a:p>
            <a:r>
              <a:rPr kumimoji="0" lang="ru-RU" sz="3200" smtClean="0">
                <a:solidFill>
                  <a:schemeClr val="accent2"/>
                </a:solidFill>
                <a:cs typeface="Arial" pitchFamily="34" charset="0"/>
              </a:rPr>
              <a:t>НУЦ «Качество» признано более 50 региональных центров</a:t>
            </a:r>
            <a:br>
              <a:rPr kumimoji="0" lang="ru-RU" sz="3200" smtClean="0">
                <a:solidFill>
                  <a:schemeClr val="accent2"/>
                </a:solidFill>
                <a:cs typeface="Arial" pitchFamily="34" charset="0"/>
              </a:rPr>
            </a:br>
            <a:r>
              <a:rPr kumimoji="0" lang="ru-RU" sz="3200" smtClean="0">
                <a:solidFill>
                  <a:schemeClr val="accent2"/>
                </a:solidFill>
                <a:cs typeface="Arial" pitchFamily="34" charset="0"/>
              </a:rPr>
              <a:t> </a:t>
            </a:r>
            <a:endParaRPr kumimoji="0" lang="ru-RU" sz="3200" smtClean="0">
              <a:cs typeface="Arial" pitchFamily="34" charset="0"/>
            </a:endParaRP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932363" y="4941888"/>
            <a:ext cx="9413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harcoal CY" charset="-52"/>
              </a:rPr>
              <a:t>Иркутск</a:t>
            </a: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4716463" y="50133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101" name="Picture 6" descr="C:\Users\A\Desktop\Карта России с метками центры 26.09.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844675"/>
            <a:ext cx="784225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223963" y="765174"/>
            <a:ext cx="7740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Большая часть из них открыта на базе предприятий являющихся лидерами в своей отрасли.</a:t>
            </a:r>
          </a:p>
          <a:p>
            <a:r>
              <a:rPr lang="ru-RU" sz="2400" dirty="0" smtClean="0"/>
              <a:t>Совместная </a:t>
            </a:r>
            <a:r>
              <a:rPr lang="ru-RU" sz="2400" dirty="0"/>
              <a:t>деятельность Органа по </a:t>
            </a:r>
            <a:r>
              <a:rPr lang="ru-RU" sz="2400" dirty="0" smtClean="0"/>
              <a:t>сертификации и данных центров </a:t>
            </a:r>
            <a:r>
              <a:rPr lang="ru-RU" sz="2400" dirty="0"/>
              <a:t>позволяет повысить качество и профессионализм при подготовке </a:t>
            </a:r>
            <a:r>
              <a:rPr lang="ru-RU" sz="2400" dirty="0" smtClean="0"/>
              <a:t>программ </a:t>
            </a:r>
            <a:r>
              <a:rPr lang="ru-RU" sz="2400" dirty="0"/>
              <a:t>обучения, сборников специальных экзаменационных вопросов, </a:t>
            </a:r>
            <a:r>
              <a:rPr lang="ru-RU" sz="2400" dirty="0">
                <a:cs typeface="Arabic Typesetting" pitchFamily="66" charset="-78"/>
              </a:rPr>
              <a:t>технологий контроля, учитывать особенности работы в конкретной области. </a:t>
            </a:r>
            <a:r>
              <a:rPr lang="ru-RU" sz="2400" dirty="0" smtClean="0"/>
              <a:t>Работа </a:t>
            </a:r>
            <a:r>
              <a:rPr lang="ru-RU" sz="2400" dirty="0"/>
              <a:t>с такими центрами позволяет создавать парк экзаменационных образцов характерных для каждого сектора и содержащих дефекты, встречающиеся в  конкретном производстве.</a:t>
            </a:r>
          </a:p>
          <a:p>
            <a:r>
              <a:rPr lang="ru-RU" sz="2400" dirty="0"/>
              <a:t>Все это приводит к повышению качества работ по сертификации, как в экзаменационном центре, так и в Органе по </a:t>
            </a:r>
            <a:r>
              <a:rPr lang="ru-RU" sz="2400" dirty="0" smtClean="0"/>
              <a:t>сертификации.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заставка к презентации_1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kumimoji="0" lang="ru-RU" sz="2400" smtClean="0">
                <a:solidFill>
                  <a:schemeClr val="accent2"/>
                </a:solidFill>
                <a:cs typeface="Arial" pitchFamily="34" charset="0"/>
              </a:rPr>
              <a:t>Н</a:t>
            </a:r>
            <a:r>
              <a:rPr kumimoji="0" lang="en-US" sz="2400" smtClean="0">
                <a:solidFill>
                  <a:schemeClr val="accent2"/>
                </a:solidFill>
                <a:cs typeface="Arial" pitchFamily="34" charset="0"/>
              </a:rPr>
              <a:t>     </a:t>
            </a:r>
            <a:r>
              <a:rPr kumimoji="0" lang="ru-RU" sz="2400" smtClean="0">
                <a:solidFill>
                  <a:schemeClr val="accent2"/>
                </a:solidFill>
                <a:cs typeface="Arial" pitchFamily="34" charset="0"/>
              </a:rPr>
              <a:t>НУЦ «Качество» обладает широкой сетью региональных центров и экзаменационных лабораторий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8643938" cy="5744847"/>
        </p:xfrm>
        <a:graphic>
          <a:graphicData uri="http://schemas.openxmlformats.org/drawingml/2006/table">
            <a:tbl>
              <a:tblPr/>
              <a:tblGrid>
                <a:gridCol w="2171700"/>
                <a:gridCol w="2655888"/>
                <a:gridCol w="2530475"/>
                <a:gridCol w="1285875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Брянск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«АЦСПЭиД»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Тел.(4832) 60-60-46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acbryansk@rambler.ru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Волгоград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«МИНИМАКС»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Тел.(8442) 49-25-84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minimax@vistcom.ru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АЭ, РК, ПВК, ВИК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ВНИКТИнефтехим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(8442) 23-68-52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uac@vniktinho.ru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АЭ, МК, ПВК, ВИК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Владивосток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«Качество +»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Тел.(4232) 41-76-34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mep.zaodte@gmail.com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ПВК, РК, ВИК, МК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Воронеж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«ВМЗ» – филиал ФГУП «ГКНПЗ» им. М.В. Хруничева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(4732)34-85-98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 (УТ), РК, МК, ПВК, ВИК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6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Екатеринбург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ООО «НК Диагностика»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(343) 217-97-44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(343) 217-24-91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idu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stroygeo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ТК, ВИК, УК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Иркутск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НОУ ДПО Учебно-аттестационный центр «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ИркутскНИИхиммаш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ел. 8(3952) 410-016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 8(3952) 410-399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chemrukova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@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himmash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irk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.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ru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ВД, ТК, ЭК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94" name="Picture 8" descr="k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62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5765194"/>
            <a:ext cx="162018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+mn-cs"/>
              </a:rPr>
              <a:t>NEW</a:t>
            </a:r>
            <a:endParaRPr lang="ru-RU" sz="2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заставка к презентации_1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950" y="738188"/>
          <a:ext cx="8890000" cy="5942014"/>
        </p:xfrm>
        <a:graphic>
          <a:graphicData uri="http://schemas.openxmlformats.org/drawingml/2006/table">
            <a:tbl>
              <a:tblPr/>
              <a:tblGrid>
                <a:gridCol w="1857375"/>
                <a:gridCol w="2286000"/>
                <a:gridCol w="3071813"/>
                <a:gridCol w="1674812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Казань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«ТЕСКОН»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Тел: (843) 248-60-27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kontes-kazan@mail.ru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 МК, ПВК, ВИК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Москва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ФГУП «ИСК «Росатомстрой» – НИКИМТ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(499) 201-52-19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polkovnikov@nikimt.ru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(RT),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ПВТ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(LT),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ПВК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(PT)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«АвиаНК»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Тел(495) 459-04-11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mikol@ncplg.msk.ru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ndt@ncplg.ru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mikol@ncplg.ru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(UT),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(ЕT),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(МТ)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ДПО «САНГ-Персонал»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(495) 918-30-11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Sang-personal@mail.ru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«ДИГАЗ»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(495) 995-58-02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info@digaz.ru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РК, ТК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«ИНТЕРЮНИС»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(495)621-35-19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interunis@interunis.ru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«Диапак»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(495)7894549,  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mail@diapac.ru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«Панатест»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(495)789-37-48,    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mail@panatest.ru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390" marR="573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90" marR="5739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7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9144000" cy="1143001"/>
          </a:xfrm>
        </p:spPr>
        <p:txBody>
          <a:bodyPr/>
          <a:lstStyle/>
          <a:p>
            <a:pPr eaLnBrk="1" hangingPunct="1"/>
            <a:r>
              <a:rPr kumimoji="0" lang="ru-RU" sz="2400" smtClean="0">
                <a:cs typeface="Arial" pitchFamily="34" charset="0"/>
              </a:rPr>
              <a:t>НОАП НУЦ «Качество» обладает широкой сетью региональных центров и экзаменационных лабораторий</a:t>
            </a:r>
          </a:p>
        </p:txBody>
      </p:sp>
      <p:pic>
        <p:nvPicPr>
          <p:cNvPr id="7218" name="Picture 8" descr="k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62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7604" y="2420888"/>
            <a:ext cx="14041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EN</a:t>
            </a:r>
            <a:endParaRPr lang="ru-RU" sz="32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553236"/>
            <a:ext cx="14041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EN</a:t>
            </a:r>
            <a:endParaRPr lang="ru-RU" sz="32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3176972"/>
            <a:ext cx="14041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EN</a:t>
            </a:r>
            <a:endParaRPr lang="ru-RU" sz="32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129300"/>
            <a:ext cx="14041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EN</a:t>
            </a:r>
            <a:endParaRPr lang="ru-RU" sz="32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заставка к презентации_1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1068388"/>
          <a:ext cx="8929688" cy="5887721"/>
        </p:xfrm>
        <a:graphic>
          <a:graphicData uri="http://schemas.openxmlformats.org/drawingml/2006/table">
            <a:tbl>
              <a:tblPr/>
              <a:tblGrid>
                <a:gridCol w="2333625"/>
                <a:gridCol w="2166938"/>
                <a:gridCol w="2928937"/>
                <a:gridCol w="150018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Находка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«ВИТЦ»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(4236) 656-159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Wvlad69@yandex.ru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Нижний Новгород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НОУ центр ППК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 (8312) 73-06-80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ncpk@mail.ru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ВИК, УК, РК, ПВК, МК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Новосибирск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«СИПК»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(383)276-48-53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sipk@sipk.ru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ВИК, РК, ПВК, МК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ЭЦ «ТРАНССИБ» 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(383)328-04-65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attest@stu.ru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УК, АЭ, ВИК, РК, ПВК, МК, ТК, ВК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Г.Новотроицк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Консалтинговый центр «Статус»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(3537) 67-41-11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Факс. (3537) 67-41-11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Status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_14@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ВИК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Ноябрьск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«ЦСНК «Синергия»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(3496)399361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Sinergia-4@mail.ru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 МК, ПВК, ВИК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Норильск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«Аттестационный центр»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(3919) 46-04-02 Balev2000@mail.ru</a:t>
                      </a: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73" marR="3107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Новый Уренгой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«АЦ «Север»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8(3494)23-83-02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 ВИК, ЭК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46" name="Заголовок 1"/>
          <p:cNvSpPr>
            <a:spLocks noGrp="1"/>
          </p:cNvSpPr>
          <p:nvPr>
            <p:ph type="title"/>
          </p:nvPr>
        </p:nvSpPr>
        <p:spPr>
          <a:xfrm>
            <a:off x="0" y="-134938"/>
            <a:ext cx="8964613" cy="1143001"/>
          </a:xfrm>
        </p:spPr>
        <p:txBody>
          <a:bodyPr/>
          <a:lstStyle/>
          <a:p>
            <a:pPr eaLnBrk="1" hangingPunct="1"/>
            <a:r>
              <a:rPr kumimoji="0" lang="ru-RU" sz="2400" smtClean="0">
                <a:cs typeface="Arial" pitchFamily="34" charset="0"/>
              </a:rPr>
              <a:t>НОАП НУЦ «Качество» обладает широкой сетью региональных центров и экзаменационных лабораторий</a:t>
            </a:r>
          </a:p>
        </p:txBody>
      </p:sp>
      <p:pic>
        <p:nvPicPr>
          <p:cNvPr id="8247" name="Picture 8" descr="k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62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заставка к презентации_1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8" y="1152525"/>
          <a:ext cx="9004300" cy="5428615"/>
        </p:xfrm>
        <a:graphic>
          <a:graphicData uri="http://schemas.openxmlformats.org/drawingml/2006/table">
            <a:tbl>
              <a:tblPr/>
              <a:tblGrid>
                <a:gridCol w="2149475"/>
                <a:gridCol w="2640012"/>
                <a:gridCol w="2386013"/>
                <a:gridCol w="1828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Оренбург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«ПБ –сервис»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(3532) 94-82-23 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alferov@esoo.ru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pb_service@pochta.ru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ВИК, ПВК, МК, РК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Пермь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«Арина»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(342) 240-13-36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oooarina@yandex.ru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 МК, ПВК, ВИК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Петрозаводск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«Спектр ЛТД»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8(814) 77-12-47   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spektr@onego.ru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 МК, ПВК, ВИК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Северодвинск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«ПО «Севмаш»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Тел.(8184)50-46-27 </a:t>
                      </a:r>
                      <a:b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nitic@sevmash.ru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Clo25@sevmash.ru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 (UT),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РК (RT), МК, ПВК, ВИК, АЭ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Самара</a:t>
                      </a: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Самараконтроль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сервис»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Тел.(846-2)76-00-62   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surveil@smrtlc.ru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 (УТ), ВИК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АНО ДПО «Академия»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Тел. (846) 205-77-66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samarapb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50963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ВИК, УК, АЭ, МК,  ВК, ПВК, ВД, РК, ТК, ЭХЗ,  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Саранск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«НТЦ ССТК»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Тел/факс 8342-231657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centrwbtc@gmail.com</a:t>
                      </a:r>
                      <a:endParaRPr kumimoji="0" 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РК,ВИК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74" name="Заголовок 1"/>
          <p:cNvSpPr>
            <a:spLocks noGrp="1"/>
          </p:cNvSpPr>
          <p:nvPr>
            <p:ph type="title"/>
          </p:nvPr>
        </p:nvSpPr>
        <p:spPr>
          <a:xfrm>
            <a:off x="215900" y="-134938"/>
            <a:ext cx="8964613" cy="1143001"/>
          </a:xfrm>
        </p:spPr>
        <p:txBody>
          <a:bodyPr/>
          <a:lstStyle/>
          <a:p>
            <a:pPr eaLnBrk="1" hangingPunct="1"/>
            <a:r>
              <a:rPr kumimoji="0" lang="ru-RU" sz="2400" smtClean="0">
                <a:cs typeface="Arial" pitchFamily="34" charset="0"/>
              </a:rPr>
              <a:t>НОАП НУЦ «Качество» обладает широкой сетью региональных центров и экзаменационных лабораторий</a:t>
            </a:r>
          </a:p>
        </p:txBody>
      </p:sp>
      <p:pic>
        <p:nvPicPr>
          <p:cNvPr id="9275" name="Picture 8" descr="k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62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95636" y="4329100"/>
            <a:ext cx="140415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  <a:cs typeface="+mn-cs"/>
              </a:rPr>
              <a:t>EN</a:t>
            </a:r>
            <a:endParaRPr lang="ru-RU" sz="3200" b="1" cap="all" dirty="0">
              <a:ln/>
              <a:solidFill>
                <a:schemeClr val="accent2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 к презентации_1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5867481"/>
        </p:xfrm>
        <a:graphic>
          <a:graphicData uri="http://schemas.openxmlformats.org/drawingml/2006/table">
            <a:tbl>
              <a:tblPr/>
              <a:tblGrid>
                <a:gridCol w="1857375"/>
                <a:gridCol w="2857500"/>
                <a:gridCol w="2357438"/>
                <a:gridCol w="207168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61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Санкт-Петербург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ЗАО «ТТМ»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Тел.(812) 320-57-57      ttm.infrared@gmail.com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«Центр «СМТ-Качество»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Тел.(812) 227-16-22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«ЭСТе»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8(812)579-70-76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info@estespb.ru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ВИК, УК, РК, МК, ПВТ, ПВК, ВД, ТК, АЭ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«Качество»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8(988)234-34-90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Vadim_budaev@mail.ru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 (УТ), РК, ПВК, ВИК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Стерлитамак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«СТК-Стерлитамак»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(3473) 284334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Kia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4768@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Тюмень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НУЦ «Диагностика Контроль Сервис»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(3452) 38-95-43, 38-95-44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Dcs-ndt@mail.ru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АЭ, РК, МК, ВК, ТК, ПВК, ПВТ, ВИК, ЭК, ВД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Фонд развития ТюмГНГУ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(3452) 205-177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fondtsogu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rambler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ПВК, МК, ВИК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Усинск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«Диагностика Север»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8(82144) 49059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tlcenter@mail.ru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Уфа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АК «ВНЗМ»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(347) 242-95-10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Факс (347)242-02-71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vnzm</a:t>
                      </a: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ufanet.ru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17069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Хабаровск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ООО «Аскотехэнергодиагностика»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(4212) 31-70-80     noapentest@inbox.ru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РК, МК, ПВК, ВИК, АЭ, ВК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Дальневосточный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филиал ФГУП «ВНИИФТРИ»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cs typeface="Arial" pitchFamily="34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(4212) 32-92-68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Ems-09@dst.khv.ru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Me12@dst.khv.ru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УК, АЭ, РК, МК, ВК, ТК, ПВК, ВИК, ВД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365" marR="343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6" name="Заголовок 1"/>
          <p:cNvSpPr>
            <a:spLocks noGrp="1"/>
          </p:cNvSpPr>
          <p:nvPr>
            <p:ph type="title"/>
          </p:nvPr>
        </p:nvSpPr>
        <p:spPr>
          <a:xfrm>
            <a:off x="215900" y="-134938"/>
            <a:ext cx="8964613" cy="1008063"/>
          </a:xfrm>
        </p:spPr>
        <p:txBody>
          <a:bodyPr/>
          <a:lstStyle/>
          <a:p>
            <a:pPr eaLnBrk="1" hangingPunct="1"/>
            <a:r>
              <a:rPr kumimoji="0" lang="ru-RU" sz="2400" smtClean="0">
                <a:solidFill>
                  <a:schemeClr val="tx1"/>
                </a:solidFill>
                <a:cs typeface="Arial" pitchFamily="34" charset="0"/>
              </a:rPr>
              <a:t>НОАП НУЦ «Качество» обладает широкой сетью региональных центров и экзаменационных лабораторий</a:t>
            </a:r>
          </a:p>
        </p:txBody>
      </p:sp>
      <p:pic>
        <p:nvPicPr>
          <p:cNvPr id="10307" name="Picture 8" descr="k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626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Начальная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24473</TotalTime>
  <Words>1252</Words>
  <Application>Microsoft Office PowerPoint</Application>
  <PresentationFormat>Экран (4:3)</PresentationFormat>
  <Paragraphs>271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Вставить завтавку</vt:lpstr>
      <vt:lpstr>Слайд 2</vt:lpstr>
      <vt:lpstr>НУЦ «Качество» признано более 50 региональных центров  </vt:lpstr>
      <vt:lpstr>Слайд 4</vt:lpstr>
      <vt:lpstr>Н     НУЦ «Качество» обладает широкой сетью региональных центров и экзаменационных лабораторий</vt:lpstr>
      <vt:lpstr>НОАП НУЦ «Качество» обладает широкой сетью региональных центров и экзаменационных лабораторий</vt:lpstr>
      <vt:lpstr>НОАП НУЦ «Качество» обладает широкой сетью региональных центров и экзаменационных лабораторий</vt:lpstr>
      <vt:lpstr>НОАП НУЦ «Качество» обладает широкой сетью региональных центров и экзаменационных лабораторий</vt:lpstr>
      <vt:lpstr>НОАП НУЦ «Качество» обладает широкой сетью региональных центров и экзаменационных лабораторий</vt:lpstr>
      <vt:lpstr>Слайд 10</vt:lpstr>
      <vt:lpstr>Анализ количества аттестованных специалистов по центрам за 2013</vt:lpstr>
      <vt:lpstr>Слайд 12</vt:lpstr>
      <vt:lpstr>Слайд 13</vt:lpstr>
      <vt:lpstr>Во время внутренних аудитов в экзаменационных центрах  было отмечено наличие современных плакатов</vt:lpstr>
      <vt:lpstr>Наличие  экзаменационных образцов </vt:lpstr>
      <vt:lpstr>Оренбург, апрель 2014</vt:lpstr>
      <vt:lpstr>Хранение экзаменационных образцов</vt:lpstr>
      <vt:lpstr>«ПБ-Сервис»,Оренбург</vt:lpstr>
      <vt:lpstr>Синергия, г. Ноябрьск  2 августа 2014</vt:lpstr>
      <vt:lpstr>ВНИКТИнефтехимоборудование,  г. Волгоград </vt:lpstr>
      <vt:lpstr>ТТМ, Санкт-Петербург</vt:lpstr>
      <vt:lpstr>Высококвалифицированными экзаменаторами </vt:lpstr>
      <vt:lpstr>       Спасибо                      за внимание!</vt:lpstr>
    </vt:vector>
  </TitlesOfParts>
  <Company>Качество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TSIV</dc:creator>
  <cp:lastModifiedBy>Сластихин</cp:lastModifiedBy>
  <cp:revision>294</cp:revision>
  <dcterms:created xsi:type="dcterms:W3CDTF">2012-08-30T06:55:29Z</dcterms:created>
  <dcterms:modified xsi:type="dcterms:W3CDTF">2014-10-01T05:59:17Z</dcterms:modified>
</cp:coreProperties>
</file>