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332" r:id="rId3"/>
    <p:sldId id="330" r:id="rId4"/>
    <p:sldId id="331" r:id="rId5"/>
    <p:sldId id="334" r:id="rId6"/>
    <p:sldId id="343" r:id="rId7"/>
    <p:sldId id="335" r:id="rId8"/>
    <p:sldId id="336" r:id="rId9"/>
    <p:sldId id="337" r:id="rId10"/>
    <p:sldId id="345" r:id="rId11"/>
    <p:sldId id="346" r:id="rId12"/>
    <p:sldId id="291" r:id="rId13"/>
    <p:sldId id="292" r:id="rId14"/>
    <p:sldId id="293" r:id="rId15"/>
    <p:sldId id="322" r:id="rId16"/>
    <p:sldId id="294" r:id="rId17"/>
    <p:sldId id="302" r:id="rId18"/>
    <p:sldId id="304" r:id="rId19"/>
    <p:sldId id="295" r:id="rId20"/>
    <p:sldId id="305" r:id="rId21"/>
    <p:sldId id="296" r:id="rId22"/>
    <p:sldId id="297" r:id="rId23"/>
    <p:sldId id="307" r:id="rId24"/>
    <p:sldId id="306" r:id="rId25"/>
    <p:sldId id="317" r:id="rId26"/>
    <p:sldId id="308" r:id="rId27"/>
    <p:sldId id="311" r:id="rId28"/>
    <p:sldId id="312" r:id="rId29"/>
    <p:sldId id="318" r:id="rId30"/>
    <p:sldId id="319" r:id="rId31"/>
    <p:sldId id="313" r:id="rId32"/>
    <p:sldId id="321" r:id="rId33"/>
    <p:sldId id="320" r:id="rId34"/>
    <p:sldId id="347" r:id="rId35"/>
    <p:sldId id="315" r:id="rId36"/>
    <p:sldId id="27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 varScale="1">
        <p:scale>
          <a:sx n="65" d="100"/>
          <a:sy n="65" d="100"/>
        </p:scale>
        <p:origin x="-6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http://www.promteh.ru/rus/mpa/pic02_big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com@gubkin.ru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bkin Logo 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222729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Эмблема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60" y="1785926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Российский государственный университет нефти и газа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имени И. М. Губкина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4000504"/>
            <a:ext cx="90011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dirty="0" smtClean="0"/>
              <a:t>Роль подготовки специалистов</a:t>
            </a:r>
          </a:p>
          <a:p>
            <a:pPr algn="ctr"/>
            <a:r>
              <a:rPr lang="ru-RU" sz="2800" dirty="0" smtClean="0"/>
              <a:t>по программам повышение квалификации </a:t>
            </a:r>
          </a:p>
          <a:p>
            <a:pPr algn="ctr"/>
            <a:r>
              <a:rPr lang="ru-RU" sz="2800" dirty="0" smtClean="0"/>
              <a:t>для обеспечения безопасного и работоспособного состояния магистральных трубопроводов"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8572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Кафедра «Сооружение и ремонт газонефтепроводов и хранилищ»</a:t>
            </a:r>
            <a:endParaRPr lang="ru-RU" sz="24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6027003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Разработал проф., д.т.н. Ревазов Алан Михайлович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28860" y="1928802"/>
            <a:ext cx="4572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/>
              <a:t>УЧЕБНО - ИССЛЕДОВАТЕЛЬСКИЙ   ЦЕНТР   </a:t>
            </a:r>
          </a:p>
          <a:p>
            <a:pPr algn="ctr"/>
            <a:r>
              <a:rPr lang="ru-RU" sz="2000" b="1" i="1" dirty="0" err="1" smtClean="0"/>
              <a:t>oбразования</a:t>
            </a:r>
            <a:r>
              <a:rPr lang="ru-RU" sz="2000" b="1" i="1" dirty="0" smtClean="0"/>
              <a:t>  работников   </a:t>
            </a:r>
            <a:r>
              <a:rPr lang="ru-RU" sz="2000" b="1" i="1" dirty="0" err="1" smtClean="0"/>
              <a:t>топливно</a:t>
            </a:r>
            <a:r>
              <a:rPr lang="ru-RU" sz="2000" b="1" i="1" dirty="0" smtClean="0"/>
              <a:t> - энергетического  комплекса   </a:t>
            </a:r>
          </a:p>
          <a:p>
            <a:pPr algn="ctr"/>
            <a:r>
              <a:rPr lang="ru-RU" sz="2400" b="1" i="1" dirty="0" smtClean="0"/>
              <a:t>ООО «НУЦ «Качество»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b="1" dirty="0" smtClean="0"/>
              <a:t>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SC_01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549275"/>
            <a:ext cx="8713787" cy="5834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SC_09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76250"/>
            <a:ext cx="8393141" cy="5827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358246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/>
              <a:t>Цель </a:t>
            </a:r>
            <a:r>
              <a:rPr lang="ru-RU" sz="2800" b="1" smtClean="0"/>
              <a:t>програм:</a:t>
            </a:r>
            <a:r>
              <a:rPr lang="ru-RU" sz="2800" smtClean="0"/>
              <a:t> </a:t>
            </a:r>
            <a:endParaRPr lang="ru-RU" sz="2800" dirty="0" smtClean="0"/>
          </a:p>
          <a:p>
            <a:pPr algn="ctr"/>
            <a:endParaRPr lang="ru-RU" sz="2400" dirty="0" smtClean="0"/>
          </a:p>
          <a:p>
            <a:pPr algn="ctr">
              <a:lnSpc>
                <a:spcPct val="150000"/>
              </a:lnSpc>
            </a:pPr>
            <a:r>
              <a:rPr lang="ru-RU" sz="2800" smtClean="0"/>
              <a:t>Программы </a:t>
            </a:r>
            <a:r>
              <a:rPr lang="ru-RU" sz="2800" dirty="0" smtClean="0"/>
              <a:t>повышения квалификации для руководящих работников и специалистов нефтегазовой </a:t>
            </a:r>
            <a:r>
              <a:rPr lang="ru-RU" sz="2800" smtClean="0"/>
              <a:t>отрасли </a:t>
            </a:r>
            <a:r>
              <a:rPr lang="ru-RU" sz="2800" smtClean="0"/>
              <a:t>направлены </a:t>
            </a:r>
            <a:r>
              <a:rPr lang="ru-RU" sz="2800" dirty="0" smtClean="0"/>
              <a:t>на совершенствование знаний по базовым методам</a:t>
            </a:r>
            <a:r>
              <a:rPr lang="ru-RU" sz="2800" b="1" dirty="0" smtClean="0"/>
              <a:t> </a:t>
            </a:r>
            <a:r>
              <a:rPr lang="ru-RU" sz="2800" dirty="0" smtClean="0"/>
              <a:t>современных </a:t>
            </a:r>
            <a:r>
              <a:rPr lang="ru-RU" sz="2800" smtClean="0"/>
              <a:t>технологий </a:t>
            </a:r>
            <a:r>
              <a:rPr lang="ru-RU" sz="2800" smtClean="0"/>
              <a:t>строительства, эксплуатации, диагностики </a:t>
            </a:r>
            <a:r>
              <a:rPr lang="ru-RU" sz="2800" dirty="0" smtClean="0"/>
              <a:t>и ремонта линейной части магистральных  трубопроводов для обеспечения безопасного и работоспособного состояния.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285728"/>
            <a:ext cx="90011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Курсы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повышения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квалификации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предназначены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руководящих работников и специалистов работающих в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области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строительства и капитального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ремонта линейной части магистральных трубопроводов и специалистов занимающихся вопросами технического надзора и контроля за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качеством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строительства и ремонта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объектов магистрального трубопроводного транспорта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/>
              <a:t>и </a:t>
            </a:r>
            <a:r>
              <a:rPr lang="ru-RU" sz="2800" smtClean="0"/>
              <a:t>направлены </a:t>
            </a:r>
            <a:r>
              <a:rPr lang="ru-RU" sz="2800" dirty="0" smtClean="0"/>
              <a:t>на обновление теоретических и практических знаний специалистов.</a:t>
            </a:r>
          </a:p>
          <a:p>
            <a:pPr lvl="0" indent="44132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0"/>
            <a:ext cx="90011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Профессорско-преподавательский состав программы: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Курс лекционных и практических занятий проводят ведущие профессора и доценты РГУ нефти и газа им.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И.М.Губкина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 – учебного центра «Качество», ведущие специалисты ОАО “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Спецнефтегаз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”ОАО “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Диаскан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”,  ОАО “Московский трубозаготовительный комбинат”, НП “Национальный институт нефти и газа” и другие специалисты отрасли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35824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рамках обучения изучают:</a:t>
            </a:r>
          </a:p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современные достижения нефтегазовой отрасли и основные тенденции развития техники и технологии в сфере обеспечения надежности и безопасности трубопроводов;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- нормативно-техническую базу и правила обеспечения надежности и безопасности  нефтепроводов</a:t>
            </a:r>
          </a:p>
          <a:p>
            <a:pPr algn="ctr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  природоохранные требования к технологическим процессам сооружения объектов трубопроводного транспорта;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 принципы обеспечения системной надежности  трубопроводных систем;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также следующие дисциплины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5728"/>
            <a:ext cx="914406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Надежность и безопасность систем трубопроводного      транспорта нефти.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понятия теории надежности. Принципы обеспечения прочности, устойчивости, надежности и безопасности систем трубопроводного транспорта нефти и газа  в процессе проектирования и строительства.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64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Влияние эксплуатационных факторов на надежность линейной части магистральных трубопроводов. Организация и порядок расследования отказов.</a:t>
            </a:r>
          </a:p>
          <a:p>
            <a:pPr lvl="1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Расчеты конструктивных элементов трубопроводов на прочность и устойчивость и расчет остаточного ресурса безопасной эксплуатации трубопроводов по критерию допустимого коррозионного износа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Documents and Settings\Давай До Свидания\Мои документы\2003_01_03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048" y="4500570"/>
            <a:ext cx="4953661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Механизмы коррозионного разрушения. Типы коррозионных дефектов. Кинетические уравнения роста  дефектов.  Оценка коррозионной  агрессивности. Защита от коррозии объектов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газо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нефтетранспортных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систем, газонефтехранилищ и терминалов.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110 - Трубопров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6386"/>
            <a:ext cx="6215107" cy="4661614"/>
          </a:xfrm>
          <a:prstGeom prst="rect">
            <a:avLst/>
          </a:prstGeom>
          <a:noFill/>
        </p:spPr>
      </p:pic>
      <p:pic>
        <p:nvPicPr>
          <p:cNvPr id="6" name="Picture 2" descr="112 - Трубопров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880" y="3798395"/>
            <a:ext cx="3724120" cy="3059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908" y="0"/>
            <a:ext cx="90010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состояния  линейной части магистральных трубопроводов.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Классификация дефектов, методы их выявления и оценка их опасности.  Многоуровневая система диагностического обследования трубопроводов.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190875"/>
            <a:ext cx="611982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РГУ фо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96875" y="-298450"/>
            <a:ext cx="9937750" cy="7454900"/>
          </a:xfrm>
          <a:noFill/>
        </p:spPr>
      </p:pic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792163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993300"/>
                </a:solidFill>
              </a:rPr>
              <a:t>Российский Государственный Университет нефти</a:t>
            </a:r>
            <a:r>
              <a:rPr lang="en-US" sz="2400" b="1" dirty="0" smtClean="0">
                <a:solidFill>
                  <a:srgbClr val="993300"/>
                </a:solidFill>
              </a:rPr>
              <a:t> </a:t>
            </a:r>
            <a:r>
              <a:rPr lang="ru-RU" sz="2400" b="1" dirty="0" smtClean="0">
                <a:solidFill>
                  <a:srgbClr val="993300"/>
                </a:solidFill>
              </a:rPr>
              <a:t>и газа им. И.М.Губкина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диагностики состояния защитных покрытий линейной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части 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МТ.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Требования к защитным покрытиям. Электрометрическое обследование трубопроводов. Магнитометрическая диагностика.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D:\Documents and Settings\Давай До Свидания\Мои документы\conduit_electro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5357850" cy="428625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357562"/>
            <a:ext cx="500062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8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Внутритрубная диагностика линейной части МТ. Подготовка линейной части МТ к внутритрубной диагностике. Очистка полости трубопровода. Методы и технические средства внутритрубной диагностики. Обработка и представление результатов. (выездное занятие в ЦТД «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Диаскан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»).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928934"/>
            <a:ext cx="4886327" cy="36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429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оценки выявленных дефектов и состояния нефтепроводов. Оценка состояния трубопроводов по результатам внутритрубной диагностики. Критерии вывода нефтепроводов в ремонт. Планирование ремонта по результатам диагностики.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021564"/>
            <a:ext cx="5786446" cy="483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 descr="D:\Documents and Settings\Давай До Свидания\Мои документы\dkhzdkpch xvtxnpxqppp f ddzfffzpfb spirtsgwzertc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6434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Ремонт линейной части магистральных трубопроводов.</a:t>
            </a:r>
          </a:p>
          <a:p>
            <a:pPr lvl="0" indent="15875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5875"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5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Виды и схемы ремонта линейной части магистральных трубопроводов. Основные виды ремонта линейной части магистральных трубопроводов (аварийный, текущий и капитальный). Основные технологические схемы ремонтно-восстановительных работ, направленных на полное или частичное восстановление линейной части эксплуатируемого трубопровода до проектных характеристик.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ремонта  дефектной изоляции. 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Грунтовочная МГ и изоляционная МИАБ машины в рабо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85693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9144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Ремонт с применением полимерных композиционных материалов </a:t>
            </a:r>
            <a:endParaRPr lang="ru-RU" sz="2800" dirty="0"/>
          </a:p>
        </p:txBody>
      </p:sp>
      <p:pic>
        <p:nvPicPr>
          <p:cNvPr id="3" name="Рисунок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08050"/>
            <a:ext cx="2881313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071546"/>
            <a:ext cx="2736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86175"/>
            <a:ext cx="320516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8912" y="3544887"/>
            <a:ext cx="387508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000240"/>
            <a:ext cx="292895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15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Ремонтно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восстановительная и аварийно-спасательная техника и оборудование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4298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Специальные технические средства для локализации и ликвидации аварий на объектах магистрального трубопроводного транспорта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496"/>
            <a:ext cx="4927936" cy="3857652"/>
          </a:xfrm>
          <a:prstGeom prst="rect">
            <a:avLst/>
          </a:prstGeom>
          <a:noFill/>
          <a:ln/>
        </p:spPr>
      </p:pic>
      <p:pic>
        <p:nvPicPr>
          <p:cNvPr id="8" name="Picture 2" descr="http://www.promteh.ru/rus/mpa/pic02_big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214778" y="2500306"/>
            <a:ext cx="4929222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надежности эксплуатации подводных пререходов МТ за счет применения обетонированных труб.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42845" y="1571612"/>
            <a:ext cx="8858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(Выездное занятие в ОАО “Московский трубозаготовительный комбинат”).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428868"/>
            <a:ext cx="4714876" cy="434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226"/>
            <a:ext cx="5286380" cy="415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Промышленная и экологическая безопасность магистральных трубопроводов.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Требования законодательной базы и нормативов Федеральной службы по экологическому, технологическому и атомному надзору при эксплуатации магистральных трубопроводов.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Documents and Settings\Давай До Свидания\Мои документы\im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857628"/>
            <a:ext cx="4000495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Экологическая безопасность трубопроводных систем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214422"/>
            <a:ext cx="2786082" cy="208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56"/>
            <a:ext cx="36195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000372"/>
            <a:ext cx="2928958" cy="226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35716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Природоохранные требования к технологическим процессам ремонта объектов магистрального трубопроводного транспорта.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РГУ нефти и газа имени И.М. Губкина </a:t>
            </a:r>
            <a:br>
              <a:rPr lang="ru-RU" sz="2400" b="1" dirty="0" smtClean="0"/>
            </a:br>
            <a:r>
              <a:rPr lang="ru-RU" sz="2400" b="1" dirty="0" smtClean="0"/>
              <a:t>осуществляет следующие виды </a:t>
            </a:r>
            <a:br>
              <a:rPr lang="ru-RU" sz="2400" b="1" dirty="0" smtClean="0"/>
            </a:br>
            <a:r>
              <a:rPr lang="ru-RU" sz="2400" b="1" dirty="0" smtClean="0"/>
              <a:t>образовательных услуг в области дополнительного профессионального образования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136339"/>
            <a:ext cx="871543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повышение квалификации (72 час);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/>
              <a:t>профессиональная переподготовка (500 и 1000 час);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/>
              <a:t>программа для получения дополнительной квалификации  "Мастер делового администрирования" (МВА); 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/>
              <a:t>обучение по индивидуальным программам, в том числе решение научных и практических задач;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/>
              <a:t>выездное обучение.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14290"/>
            <a:ext cx="6643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Промышленная безопасность трубопроводных систем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142984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Правила промышленной безопасности при  сооружении, ремонте, реконструкции и эксплуатации  объектов трубопроводного транспорта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643182"/>
            <a:ext cx="2786081" cy="288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714752"/>
            <a:ext cx="3857652" cy="299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222712653669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500306"/>
            <a:ext cx="2714612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Мероприятия по предотвращению ЧС и ликвидации их последствий.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Классификация ЧС. Значения нижнего уровня разлива нефти и нефтепродуктов для отнесения аварийного разлива к чрезвычайной ситуации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286124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01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Уровни реагирования. Планы ликвидации аварийных разливов нефти. Материалы и оборудование, применяемые для ликвидации аварийных разливов нефти.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28802"/>
            <a:ext cx="6381763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Методы предотвращения и ликвидации последствий аварий  и катастроф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33" y="3929066"/>
            <a:ext cx="390524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214554"/>
            <a:ext cx="37147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заключении хотелось выразить пожелания к присутствующим о сотрудничестве в плане подготовки специалистов по двум направлениям.</a:t>
            </a: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Ждем ваших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специалистов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у нас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курсах повышения квалификации.</a:t>
            </a: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Приглашаем ваших специалистов поделиться опытом посредством чтения лекций на курсах повышения квалификации и организации выездных занятий на ваших предприятиях, что будет способствовать не только повышению знаний слушателей, но рекламой ваших услуг и вашего оборудования.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42852"/>
            <a:ext cx="821537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u="sng" dirty="0" smtClean="0"/>
              <a:t>Наши контакты </a:t>
            </a:r>
            <a:endParaRPr lang="ru-RU" sz="28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428736"/>
            <a:ext cx="90011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Кафедра</a:t>
            </a:r>
            <a:r>
              <a:rPr lang="en-US" sz="2800" dirty="0" smtClean="0"/>
              <a:t>”</a:t>
            </a:r>
            <a:r>
              <a:rPr lang="ru-RU" sz="2800" dirty="0" smtClean="0"/>
              <a:t>Сооружение и ремонт газонефтепроводов и хранилищ</a:t>
            </a:r>
            <a:r>
              <a:rPr lang="en-US" sz="2800" dirty="0" smtClean="0"/>
              <a:t>”</a:t>
            </a:r>
            <a:r>
              <a:rPr lang="ru-RU" sz="2800" dirty="0" smtClean="0"/>
              <a:t> РГУ нефти и газа им. И.М.Губкина,</a:t>
            </a:r>
            <a:r>
              <a:rPr lang="en-US" sz="2800" dirty="0" smtClean="0"/>
              <a:t> </a:t>
            </a:r>
            <a:r>
              <a:rPr lang="ru-RU" sz="2800" dirty="0" smtClean="0"/>
              <a:t>Москва, 119991 , Ленинский  проспект,  65, </a:t>
            </a:r>
          </a:p>
          <a:p>
            <a:pPr algn="ctr"/>
            <a:r>
              <a:rPr lang="ru-RU" sz="2800" dirty="0" smtClean="0"/>
              <a:t>Телеграф:  Москва,  В-296,  </a:t>
            </a:r>
          </a:p>
          <a:p>
            <a:pPr algn="ctr"/>
            <a:r>
              <a:rPr lang="ru-RU" sz="2800" dirty="0" smtClean="0"/>
              <a:t>Телетайп:  113069 «Заплыв»,  Телекс:  411637  NAFTA  SU</a:t>
            </a:r>
          </a:p>
          <a:p>
            <a:pPr algn="ctr"/>
            <a:r>
              <a:rPr lang="ru-RU" sz="2800" dirty="0" smtClean="0"/>
              <a:t>Телефакс:  135-88-95.  Телефон:  930-92-25</a:t>
            </a:r>
          </a:p>
          <a:p>
            <a:pPr algn="ctr"/>
            <a:r>
              <a:rPr lang="en-US" sz="2800" dirty="0" smtClean="0"/>
              <a:t>E</a:t>
            </a:r>
            <a:r>
              <a:rPr lang="ru-RU" sz="2800" dirty="0" smtClean="0"/>
              <a:t>-</a:t>
            </a:r>
            <a:r>
              <a:rPr lang="en-US" sz="2800" dirty="0" smtClean="0"/>
              <a:t>mail</a:t>
            </a:r>
            <a:r>
              <a:rPr lang="ru-RU" sz="2800" dirty="0" smtClean="0"/>
              <a:t>: </a:t>
            </a:r>
            <a:r>
              <a:rPr lang="en-US" sz="2800" u="sng" dirty="0" err="1" smtClean="0">
                <a:solidFill>
                  <a:srgbClr val="FFFF00"/>
                </a:solidFill>
              </a:rPr>
              <a:t>srgnp</a:t>
            </a:r>
            <a:r>
              <a:rPr lang="ru-RU" sz="2800" u="sng" dirty="0" smtClean="0">
                <a:solidFill>
                  <a:srgbClr val="FFFF00"/>
                </a:solidFill>
                <a:hlinkClick r:id="rId2"/>
              </a:rPr>
              <a:t>@</a:t>
            </a:r>
            <a:r>
              <a:rPr lang="en-US" sz="2800" u="sng" dirty="0" err="1" smtClean="0">
                <a:solidFill>
                  <a:srgbClr val="FFFF00"/>
                </a:solidFill>
                <a:hlinkClick r:id="rId2"/>
              </a:rPr>
              <a:t>gubkin</a:t>
            </a:r>
            <a:r>
              <a:rPr lang="ru-RU" sz="2800" u="sng" dirty="0" smtClean="0">
                <a:solidFill>
                  <a:srgbClr val="FFFF00"/>
                </a:solidFill>
                <a:hlinkClick r:id="rId2"/>
              </a:rPr>
              <a:t>.</a:t>
            </a:r>
            <a:r>
              <a:rPr lang="ru-RU" sz="2800" u="sng" dirty="0" err="1" smtClean="0">
                <a:solidFill>
                  <a:srgbClr val="FFFF00"/>
                </a:solidFill>
                <a:hlinkClick r:id="rId2"/>
              </a:rPr>
              <a:t>ru</a:t>
            </a:r>
            <a:endParaRPr lang="ru-RU" sz="2800" dirty="0" smtClean="0">
              <a:solidFill>
                <a:srgbClr val="FFFF00"/>
              </a:solidFill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28596" y="2285992"/>
            <a:ext cx="8424863" cy="1800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6931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/>
              <a:t>Дополнительное профессиональное образование в РГУ нефти и газа в цифрах:</a:t>
            </a:r>
            <a:r>
              <a:rPr lang="ru-RU" sz="2800" dirty="0" smtClean="0"/>
              <a:t> 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214554"/>
            <a:ext cx="8643998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dirty="0" smtClean="0"/>
              <a:t>общее число базовых направлений повышения квалификации - </a:t>
            </a:r>
            <a:r>
              <a:rPr lang="ru-RU" sz="2400" b="1" dirty="0" smtClean="0"/>
              <a:t>более 150</a:t>
            </a:r>
            <a:r>
              <a:rPr lang="ru-RU" sz="2400" dirty="0" smtClean="0"/>
              <a:t>;</a:t>
            </a:r>
          </a:p>
          <a:p>
            <a:pPr algn="ctr">
              <a:lnSpc>
                <a:spcPct val="130000"/>
              </a:lnSpc>
            </a:pPr>
            <a:r>
              <a:rPr lang="ru-RU" sz="2400" dirty="0" smtClean="0"/>
              <a:t>общее число направлений профессиональной переподготовки - </a:t>
            </a:r>
            <a:r>
              <a:rPr lang="ru-RU" sz="2400" b="1" dirty="0" smtClean="0"/>
              <a:t>более 30</a:t>
            </a:r>
            <a:r>
              <a:rPr lang="ru-RU" sz="2400" dirty="0" smtClean="0"/>
              <a:t>;</a:t>
            </a:r>
          </a:p>
          <a:p>
            <a:pPr algn="ctr">
              <a:lnSpc>
                <a:spcPct val="130000"/>
              </a:lnSpc>
            </a:pPr>
            <a:r>
              <a:rPr lang="ru-RU" sz="2400" dirty="0" smtClean="0"/>
              <a:t>общее число компаний-заказчиков - </a:t>
            </a:r>
            <a:r>
              <a:rPr lang="ru-RU" sz="2400" b="1" dirty="0" smtClean="0"/>
              <a:t>более 400 в год</a:t>
            </a:r>
            <a:r>
              <a:rPr lang="ru-RU" sz="2400" dirty="0" smtClean="0"/>
              <a:t>;</a:t>
            </a:r>
          </a:p>
          <a:p>
            <a:pPr algn="ctr">
              <a:lnSpc>
                <a:spcPct val="130000"/>
              </a:lnSpc>
            </a:pPr>
            <a:r>
              <a:rPr lang="ru-RU" sz="2400" dirty="0" smtClean="0"/>
              <a:t>общее число слушателей - </a:t>
            </a:r>
            <a:r>
              <a:rPr lang="ru-RU" sz="2400" b="1" dirty="0" smtClean="0"/>
              <a:t>более 4000 человек в год</a:t>
            </a:r>
            <a:r>
              <a:rPr lang="ru-RU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ПРОГРАММЫ</a:t>
            </a:r>
          </a:p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профессиональной переподготовки </a:t>
            </a:r>
          </a:p>
          <a:p>
            <a:pPr algn="ctr"/>
            <a:r>
              <a:rPr lang="ru-RU" sz="1600" b="1" dirty="0" smtClean="0">
                <a:latin typeface="Times New Roman"/>
                <a:ea typeface="Times New Roman"/>
              </a:rPr>
              <a:t>реализуемые кафедрой с участием НУЦ «Качество»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1600" b="1" dirty="0" smtClean="0">
                <a:latin typeface="Times New Roman"/>
                <a:ea typeface="Times New Roman"/>
              </a:rPr>
              <a:t>«Инженерные изыскания, проектирование, сооружение и эксплуатация трубопроводных систем».  1000 часов.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Times New Roman"/>
                <a:ea typeface="Times New Roman"/>
              </a:rPr>
              <a:t>2. «Строительный контроль и контроль качества при строительстве объектов нефтегазового комплекса».  1000 часов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Times New Roman"/>
                <a:ea typeface="Times New Roman"/>
              </a:rPr>
              <a:t>3. «Обеспечение безопасности объектов капитального строительства топливно-энергетического комплекса при производстве работ по инженерным изысканиям, проектированию, строительству, строительному контролю и надзору» - (</a:t>
            </a:r>
            <a:r>
              <a:rPr lang="ru-RU" sz="1600" b="1" dirty="0" err="1" smtClean="0">
                <a:latin typeface="Times New Roman"/>
                <a:ea typeface="Times New Roman"/>
              </a:rPr>
              <a:t>Супервайзер</a:t>
            </a:r>
            <a:r>
              <a:rPr lang="ru-RU" sz="1600" b="1" dirty="0" smtClean="0">
                <a:latin typeface="Times New Roman"/>
                <a:ea typeface="Times New Roman"/>
              </a:rPr>
              <a:t> проектно-изыскательских и строительно-монтажных работ в нефтегазовом комплексе).  72 и 500часов.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Times New Roman"/>
              </a:rPr>
              <a:t>4. «Строительный надзор и контроль на объектах магистрального транспорта газа и газораспределительных сетей».   72 часа.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ru-RU" sz="1600" b="1" dirty="0" smtClean="0">
                <a:latin typeface="Times New Roman"/>
              </a:rPr>
              <a:t>«Современные подходы к организации и производству работ при капитальном ремонте и реконструкции магистральных и распределительных трубопроводов».  72 часа.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6.  «Строительный контроль и контроль качества строительства в нефтегазовом комплексе».  72,  250 и 500 часов.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 smtClean="0"/>
              <a:t>Форма обучения - </a:t>
            </a:r>
            <a:r>
              <a:rPr lang="ru-RU" sz="3600" i="1" dirty="0" smtClean="0"/>
              <a:t>с отрывом</a:t>
            </a:r>
            <a:endParaRPr lang="ru-RU" sz="3600" dirty="0" smtClean="0"/>
          </a:p>
          <a:p>
            <a:pPr algn="ctr"/>
            <a:r>
              <a:rPr lang="ru-RU" sz="3600" i="1" dirty="0" smtClean="0"/>
              <a:t>от производства</a:t>
            </a:r>
            <a:endParaRPr lang="ru-RU" sz="3600" dirty="0" smtClean="0"/>
          </a:p>
          <a:p>
            <a:pPr algn="ctr"/>
            <a:r>
              <a:rPr lang="ru-RU" sz="3600" dirty="0" smtClean="0"/>
              <a:t>Режим занятий – </a:t>
            </a:r>
            <a:r>
              <a:rPr lang="ru-RU" sz="3600" i="1" dirty="0" smtClean="0"/>
              <a:t>дневной</a:t>
            </a:r>
            <a:endParaRPr lang="ru-RU" sz="3600" dirty="0" smtClean="0"/>
          </a:p>
        </p:txBody>
      </p:sp>
      <p:pic>
        <p:nvPicPr>
          <p:cNvPr id="26625" name="Picture 1" descr="D:\Documents and Settings\Давай До Свидания\Мои документы\licence-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3428992" cy="4572008"/>
          </a:xfrm>
          <a:prstGeom prst="rect">
            <a:avLst/>
          </a:prstGeom>
          <a:noFill/>
        </p:spPr>
      </p:pic>
      <p:pic>
        <p:nvPicPr>
          <p:cNvPr id="26626" name="Picture 2" descr="D:\Documents and Settings\Давай До Свидания\Мои документы\sert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428868"/>
            <a:ext cx="3061855" cy="4429132"/>
          </a:xfrm>
          <a:prstGeom prst="rect">
            <a:avLst/>
          </a:prstGeom>
          <a:noFill/>
        </p:spPr>
      </p:pic>
      <p:pic>
        <p:nvPicPr>
          <p:cNvPr id="26627" name="Picture 3" descr="D:\Documents and Settings\Давай До Свидания\Мои документы\TUV_201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333618"/>
            <a:ext cx="3362716" cy="4524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26" y="214290"/>
            <a:ext cx="8786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Кафедра имеет международное признание.</a:t>
            </a:r>
            <a:br>
              <a:rPr lang="ru-RU" sz="2400" b="1" dirty="0" smtClean="0"/>
            </a:br>
            <a:r>
              <a:rPr lang="ru-RU" sz="2400" b="1" dirty="0" smtClean="0"/>
              <a:t> В ряду с университетами </a:t>
            </a:r>
            <a:r>
              <a:rPr lang="ru-RU" sz="2400" b="1" dirty="0" err="1" smtClean="0"/>
              <a:t>Grandfield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University</a:t>
            </a:r>
            <a:r>
              <a:rPr lang="ru-RU" sz="2400" b="1" dirty="0" smtClean="0"/>
              <a:t> (UK), </a:t>
            </a:r>
            <a:r>
              <a:rPr lang="ru-RU" sz="2400" b="1" dirty="0" err="1" smtClean="0"/>
              <a:t>Ghent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University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Belgium</a:t>
            </a:r>
            <a:r>
              <a:rPr lang="ru-RU" sz="2400" b="1" dirty="0" smtClean="0"/>
              <a:t>), </a:t>
            </a:r>
            <a:r>
              <a:rPr lang="ru-RU" sz="2400" b="1" dirty="0" err="1" smtClean="0"/>
              <a:t>Osaka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University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Japan</a:t>
            </a:r>
            <a:r>
              <a:rPr lang="ru-RU" sz="2400" b="1" dirty="0" smtClean="0"/>
              <a:t>),  РГУ нефти и газа им. И.М. Губкина является Академическим членом Международной ассоциации </a:t>
            </a:r>
            <a:r>
              <a:rPr lang="ru-RU" sz="2400" b="1" dirty="0" err="1" smtClean="0"/>
              <a:t>нефтегазостроителей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International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Pipeline</a:t>
            </a:r>
            <a:r>
              <a:rPr lang="ru-RU" sz="2400" b="1" dirty="0" smtClean="0"/>
              <a:t> &amp; </a:t>
            </a:r>
            <a:r>
              <a:rPr lang="ru-RU" sz="2400" b="1" dirty="0" err="1" smtClean="0"/>
              <a:t>Offshore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Contractors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Association</a:t>
            </a:r>
            <a:r>
              <a:rPr lang="ru-RU" sz="2400" b="1" dirty="0" smtClean="0"/>
              <a:t> (IPLOCA)</a:t>
            </a:r>
            <a:endParaRPr lang="ru-RU" sz="2400" dirty="0"/>
          </a:p>
        </p:txBody>
      </p:sp>
      <p:pic>
        <p:nvPicPr>
          <p:cNvPr id="3" name="Picture 5" descr="iplo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928934"/>
            <a:ext cx="2616222" cy="369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54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672" y="2786058"/>
            <a:ext cx="2786868" cy="389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71480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При кафедре совместно с НУЦ Качество</a:t>
            </a:r>
            <a:br>
              <a:rPr lang="ru-RU" sz="2400" b="1" dirty="0" smtClean="0"/>
            </a:br>
            <a:r>
              <a:rPr lang="ru-RU" sz="2400" b="1" dirty="0" smtClean="0"/>
              <a:t>работает учебно-научная лаборатория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" name="Picture 2" descr="IMG_18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1559500"/>
            <a:ext cx="7031060" cy="5071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357166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лаборатории проводятся занятия со специалистами строительного надзора и контроля на нефтегазовых объектах</a:t>
            </a:r>
            <a:endParaRPr lang="ru-RU" sz="2400" dirty="0"/>
          </a:p>
        </p:txBody>
      </p:sp>
      <p:pic>
        <p:nvPicPr>
          <p:cNvPr id="4" name="Picture 3" descr="DSC_0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477963"/>
            <a:ext cx="7704137" cy="5157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1024</TotalTime>
  <Words>998</Words>
  <Application>Microsoft Office PowerPoint</Application>
  <PresentationFormat>Экран (4:3)</PresentationFormat>
  <Paragraphs>92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Российский Государственный Университет нефти и газа им. И.М.Губкина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123</cp:lastModifiedBy>
  <cp:revision>143</cp:revision>
  <dcterms:modified xsi:type="dcterms:W3CDTF">2014-09-26T08:11:05Z</dcterms:modified>
</cp:coreProperties>
</file>