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8" r:id="rId3"/>
    <p:sldId id="289" r:id="rId4"/>
    <p:sldId id="316" r:id="rId5"/>
    <p:sldId id="290" r:id="rId6"/>
    <p:sldId id="295" r:id="rId7"/>
    <p:sldId id="320" r:id="rId8"/>
    <p:sldId id="317" r:id="rId9"/>
    <p:sldId id="318" r:id="rId10"/>
    <p:sldId id="292" r:id="rId11"/>
    <p:sldId id="314" r:id="rId12"/>
    <p:sldId id="315" r:id="rId13"/>
    <p:sldId id="296" r:id="rId14"/>
    <p:sldId id="300" r:id="rId15"/>
    <p:sldId id="301" r:id="rId16"/>
    <p:sldId id="302" r:id="rId17"/>
    <p:sldId id="291" r:id="rId18"/>
    <p:sldId id="304" r:id="rId19"/>
    <p:sldId id="311" r:id="rId20"/>
    <p:sldId id="305" r:id="rId21"/>
    <p:sldId id="306" r:id="rId22"/>
    <p:sldId id="308" r:id="rId23"/>
    <p:sldId id="309" r:id="rId24"/>
    <p:sldId id="313" r:id="rId25"/>
    <p:sldId id="297" r:id="rId26"/>
    <p:sldId id="321" r:id="rId27"/>
    <p:sldId id="312" r:id="rId28"/>
    <p:sldId id="319" r:id="rId29"/>
    <p:sldId id="282" r:id="rId30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6F6"/>
    <a:srgbClr val="CDECEC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45" autoAdjust="0"/>
    <p:restoredTop sz="94660"/>
  </p:normalViewPr>
  <p:slideViewPr>
    <p:cSldViewPr>
      <p:cViewPr>
        <p:scale>
          <a:sx n="70" d="100"/>
          <a:sy n="70" d="100"/>
        </p:scale>
        <p:origin x="-948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5.5865921787709522E-2"/>
          <c:y val="5.3731343283582089E-2"/>
          <c:w val="0.88547486033519618"/>
          <c:h val="0.94626865671641791"/>
        </c:manualLayout>
      </c:layout>
      <c:pieChart>
        <c:varyColors val="1"/>
        <c:ser>
          <c:idx val="2"/>
          <c:order val="0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707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4"/>
                <c:pt idx="0">
                  <c:v>УК</c:v>
                </c:pt>
                <c:pt idx="1">
                  <c:v>ВИК</c:v>
                </c:pt>
                <c:pt idx="2">
                  <c:v>РК</c:v>
                </c:pt>
                <c:pt idx="3">
                  <c:v>остальные методы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4"/>
                <c:pt idx="0">
                  <c:v>31</c:v>
                </c:pt>
                <c:pt idx="1">
                  <c:v>30</c:v>
                </c:pt>
                <c:pt idx="2">
                  <c:v>12</c:v>
                </c:pt>
                <c:pt idx="3">
                  <c:v>27</c:v>
                </c:pt>
              </c:numCache>
            </c:numRef>
          </c:val>
        </c:ser>
        <c:ser>
          <c:idx val="3"/>
          <c:order val="1"/>
          <c:tx>
            <c:strRef>
              <c:f>Sheet1!$A$5</c:f>
              <c:strCache>
                <c:ptCount val="1"/>
              </c:strCache>
            </c:strRef>
          </c:tx>
          <c:spPr>
            <a:solidFill>
              <a:schemeClr val="folHlink"/>
            </a:solidFill>
            <a:ln w="1707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4"/>
                <c:pt idx="0">
                  <c:v>УК</c:v>
                </c:pt>
                <c:pt idx="1">
                  <c:v>ВИК</c:v>
                </c:pt>
                <c:pt idx="2">
                  <c:v>РК</c:v>
                </c:pt>
                <c:pt idx="3">
                  <c:v>остальные методы</c:v>
                </c:pt>
              </c:strCache>
            </c:strRef>
          </c:cat>
          <c:val>
            <c:numRef>
              <c:f>Sheet1!$B$5:$L$5</c:f>
              <c:numCache>
                <c:formatCode>General</c:formatCode>
                <c:ptCount val="4"/>
              </c:numCache>
            </c:numRef>
          </c:val>
        </c:ser>
        <c:ser>
          <c:idx val="4"/>
          <c:order val="2"/>
          <c:tx>
            <c:strRef>
              <c:f>Sheet1!$A$8</c:f>
              <c:strCache>
                <c:ptCount val="1"/>
              </c:strCache>
            </c:strRef>
          </c:tx>
          <c:spPr>
            <a:solidFill>
              <a:schemeClr val="bg2"/>
            </a:solidFill>
            <a:ln w="1707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4"/>
                <c:pt idx="0">
                  <c:v>УК</c:v>
                </c:pt>
                <c:pt idx="1">
                  <c:v>ВИК</c:v>
                </c:pt>
                <c:pt idx="2">
                  <c:v>РК</c:v>
                </c:pt>
                <c:pt idx="3">
                  <c:v>остальные методы</c:v>
                </c:pt>
              </c:strCache>
            </c:strRef>
          </c:cat>
          <c:val>
            <c:numRef>
              <c:f>Sheet1!$B$8:$L$8</c:f>
              <c:numCache>
                <c:formatCode>General</c:formatCode>
                <c:ptCount val="4"/>
              </c:numCache>
            </c:numRef>
          </c:val>
        </c:ser>
        <c:ser>
          <c:idx val="5"/>
          <c:order val="3"/>
          <c:tx>
            <c:strRef>
              <c:f>Sheet1!$A$9</c:f>
              <c:strCache>
                <c:ptCount val="1"/>
              </c:strCache>
            </c:strRef>
          </c:tx>
          <c:spPr>
            <a:solidFill>
              <a:schemeClr val="tx2"/>
            </a:solidFill>
            <a:ln w="17071">
              <a:solidFill>
                <a:schemeClr val="tx1"/>
              </a:solidFill>
              <a:prstDash val="solid"/>
            </a:ln>
          </c:spPr>
          <c:dPt>
            <c:idx val="0"/>
            <c:spPr>
              <a:solidFill>
                <a:schemeClr val="accent1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1"/>
            <c:spPr>
              <a:solidFill>
                <a:schemeClr val="accent2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2"/>
            <c:spPr>
              <a:solidFill>
                <a:schemeClr val="hlink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dPt>
            <c:idx val="3"/>
            <c:spPr>
              <a:solidFill>
                <a:schemeClr val="folHlink"/>
              </a:solidFill>
              <a:ln w="17071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Sheet1!$B$1:$L$1</c:f>
              <c:strCache>
                <c:ptCount val="4"/>
                <c:pt idx="0">
                  <c:v>УК</c:v>
                </c:pt>
                <c:pt idx="1">
                  <c:v>ВИК</c:v>
                </c:pt>
                <c:pt idx="2">
                  <c:v>РК</c:v>
                </c:pt>
                <c:pt idx="3">
                  <c:v>остальные методы</c:v>
                </c:pt>
              </c:strCache>
            </c:strRef>
          </c:cat>
          <c:val>
            <c:numRef>
              <c:f>Sheet1!$B$9:$L$9</c:f>
              <c:numCache>
                <c:formatCode>General</c:formatCode>
                <c:ptCount val="4"/>
              </c:numCache>
            </c:numRef>
          </c:val>
        </c:ser>
        <c:firstSliceAng val="0"/>
      </c:pieChart>
      <c:spPr>
        <a:noFill/>
        <a:ln w="34142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37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50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6521739130434779E-2"/>
          <c:y val="9.2150170648464216E-2"/>
          <c:w val="0.90782608695652178"/>
          <c:h val="0.79522184300341336"/>
        </c:manualLayout>
      </c:layout>
      <c:bar3DChart>
        <c:barDir val="col"/>
        <c:grouping val="clustered"/>
        <c:ser>
          <c:idx val="2"/>
          <c:order val="0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18233">
              <a:solidFill>
                <a:schemeClr val="tx1"/>
              </a:solidFill>
              <a:prstDash val="solid"/>
            </a:ln>
          </c:spPr>
          <c:cat>
            <c:numRef>
              <c:f>Sheet1!$B$1:$M$1</c:f>
              <c:numCache>
                <c:formatCode>General</c:formatCode>
                <c:ptCount val="12"/>
                <c:pt idx="0">
                  <c:v>2003</c:v>
                </c:pt>
                <c:pt idx="1">
                  <c:v>2004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2014</c:v>
                </c:pt>
              </c:numCache>
            </c:numRef>
          </c:cat>
          <c:val>
            <c:numRef>
              <c:f>Sheet1!$B$4:$M$4</c:f>
              <c:numCache>
                <c:formatCode>General</c:formatCode>
                <c:ptCount val="12"/>
                <c:pt idx="0">
                  <c:v>193</c:v>
                </c:pt>
                <c:pt idx="1">
                  <c:v>208</c:v>
                </c:pt>
                <c:pt idx="2">
                  <c:v>250</c:v>
                </c:pt>
                <c:pt idx="3">
                  <c:v>450</c:v>
                </c:pt>
                <c:pt idx="4">
                  <c:v>465</c:v>
                </c:pt>
                <c:pt idx="5">
                  <c:v>255</c:v>
                </c:pt>
                <c:pt idx="6">
                  <c:v>165</c:v>
                </c:pt>
                <c:pt idx="7">
                  <c:v>155</c:v>
                </c:pt>
                <c:pt idx="8">
                  <c:v>287</c:v>
                </c:pt>
                <c:pt idx="9">
                  <c:v>257</c:v>
                </c:pt>
                <c:pt idx="10">
                  <c:v>277</c:v>
                </c:pt>
              </c:numCache>
            </c:numRef>
          </c:val>
        </c:ser>
        <c:gapDepth val="0"/>
        <c:shape val="box"/>
        <c:axId val="77523584"/>
        <c:axId val="74781056"/>
        <c:axId val="0"/>
      </c:bar3DChart>
      <c:catAx>
        <c:axId val="77523584"/>
        <c:scaling>
          <c:orientation val="minMax"/>
        </c:scaling>
        <c:axPos val="b"/>
        <c:numFmt formatCode="General" sourceLinked="1"/>
        <c:tickLblPos val="low"/>
        <c:spPr>
          <a:ln w="455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3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74781056"/>
        <c:crosses val="autoZero"/>
        <c:auto val="1"/>
        <c:lblAlgn val="ctr"/>
        <c:lblOffset val="100"/>
        <c:tickLblSkip val="2"/>
        <c:tickMarkSkip val="1"/>
      </c:catAx>
      <c:valAx>
        <c:axId val="74781056"/>
        <c:scaling>
          <c:orientation val="minMax"/>
        </c:scaling>
        <c:axPos val="l"/>
        <c:majorGridlines>
          <c:spPr>
            <a:ln w="4558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4558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3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77523584"/>
        <c:crosses val="autoZero"/>
        <c:crossBetween val="between"/>
      </c:valAx>
      <c:spPr>
        <a:noFill/>
        <a:ln w="36466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83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0.255</cdr:x>
      <cdr:y>0.50125</cdr:y>
    </cdr:from>
    <cdr:to>
      <cdr:x>0.269</cdr:x>
      <cdr:y>0.60275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9537" y="1599426"/>
          <a:ext cx="47740" cy="3238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0.23275</cdr:x>
      <cdr:y>0.50175</cdr:y>
    </cdr:from>
    <cdr:to>
      <cdr:x>0.238</cdr:x>
      <cdr:y>0.61775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74743" y="1400296"/>
          <a:ext cx="28753" cy="323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1327813-50C1-4B02-AAAF-9BAB8FDA953D}" type="datetimeFigureOut">
              <a:rPr lang="ru-RU"/>
              <a:pPr>
                <a:defRPr/>
              </a:pPr>
              <a:t>30.09.2014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AE1104E-9857-460A-BDEF-B8B22D791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340601-8A0F-4E3D-882C-A56E316EA10E}" type="slidenum">
              <a:rPr lang="ru-RU" smtClean="0"/>
              <a:pPr/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CB1302-836E-4CE1-93B2-EE2C7C46D212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0CCD89-C978-4B26-87B9-8CD5041B20AF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DDB997-366F-45C0-B7B3-55CDA49C103C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3DCE0-65B7-4ED9-B5A4-EB1E01B05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CFE5B-0561-4A0A-BBF7-151A2F36E4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CD6E5-1CDB-40ED-A999-9D082BF851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CCED3-D057-40C2-8CB7-BCF462476D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0629D-25AD-41AE-A167-A73095FA4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6D266-E6D7-491B-9573-3EAD87F37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F42DD-3C38-410B-B31D-30195451D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9CF32-6CA2-4CD3-AA93-4B7F41A63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28842-3088-407A-9CB1-434086008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4A391-2395-4C09-93E4-80ED8C38A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FDD6F-A642-48CF-844E-022E56DED5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796BD-8B0C-4809-B7F3-73620DF66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C4A31FE-716E-4316-8A45-1E982992E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463" y="0"/>
            <a:ext cx="916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98563" y="765175"/>
            <a:ext cx="7920037" cy="792163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Этапы проведения Конкурса:</a:t>
            </a:r>
            <a:br>
              <a:rPr lang="ru-RU" smtClean="0">
                <a:solidFill>
                  <a:srgbClr val="000099"/>
                </a:solidFill>
              </a:rPr>
            </a:br>
            <a:endParaRPr lang="ru-RU" smtClean="0">
              <a:solidFill>
                <a:srgbClr val="000099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00200"/>
            <a:ext cx="7643812" cy="4781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dirty="0" smtClean="0"/>
              <a:t>1-ый тур (отборочный) прошёл на региональном уровне в Независимых органах по аттестации персонала/ Органах по сертификации персонала или их Экзаменационных центрах с 28 января по 19 февраля 2014 г.;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1400" dirty="0" smtClean="0"/>
          </a:p>
          <a:p>
            <a:pPr>
              <a:lnSpc>
                <a:spcPct val="80000"/>
              </a:lnSpc>
            </a:pPr>
            <a:r>
              <a:rPr lang="ru-RU" sz="2800" dirty="0" smtClean="0"/>
              <a:t>2-ой тур (финальный) прошёл на базе ООО «НУЦ «Качество» совместно с ОАО «</a:t>
            </a:r>
            <a:r>
              <a:rPr lang="ru-RU" sz="2800" dirty="0" err="1" smtClean="0"/>
              <a:t>НИКИМТ-Атомстрой</a:t>
            </a:r>
            <a:r>
              <a:rPr lang="ru-RU" sz="2800" dirty="0" smtClean="0"/>
              <a:t>» при участии специалистов ОАО «НТЦ «Промышленная безопасность» с 3 по 6 марта 2014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28700" y="27463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0099"/>
                </a:solidFill>
              </a:rPr>
              <a:t>Теоретическая часть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09" name="Picture 1" descr="C:\Documents and Settings\user\Рабочий стол\Иванова М\фото\Конкурс 2014\Финал\04.03\DSCF4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714488"/>
            <a:ext cx="5760000" cy="4320000"/>
          </a:xfrm>
          <a:prstGeom prst="rect">
            <a:avLst/>
          </a:prstGeom>
          <a:noFill/>
        </p:spPr>
      </p:pic>
      <p:pic>
        <p:nvPicPr>
          <p:cNvPr id="7" name="Picture 5" descr="D:\Работа\Фото\Москва\11.02\DSCF4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714488"/>
            <a:ext cx="58515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D:\Работа\Фото\Томск (АРЦ НК)\ФОТО\IMG_8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1714488"/>
            <a:ext cx="65849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99"/>
                </a:solidFill>
              </a:rPr>
              <a:t>Практическая часть</a:t>
            </a:r>
          </a:p>
        </p:txBody>
      </p:sp>
      <p:pic>
        <p:nvPicPr>
          <p:cNvPr id="15" name="Picture 5" descr="D:\Работа\Фото\Москва\12.02\РК (НИКИМТ)\DSC_2744_120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71802" y="1357298"/>
            <a:ext cx="3320428" cy="4980642"/>
          </a:xfrm>
          <a:noFill/>
        </p:spPr>
      </p:pic>
      <p:pic>
        <p:nvPicPr>
          <p:cNvPr id="16" name="Picture 5" descr="D:\Работа\Фото\Москва\12.02\DSCF4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285860"/>
            <a:ext cx="3952875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D:\Работа\Фото\Томск (АРЦ НК)\ФОТО\DSCN2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357298"/>
            <a:ext cx="647587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D:\Работа\Фото\Томск (АРЦ НК)\ФОТО\IMG_85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1357298"/>
            <a:ext cx="7286675" cy="485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5" name="Picture 1" descr="C:\Documents and Settings\user\Рабочий стол\Иванова М\фото\Конкурс 2014\Отборочный тур\Екатеринбург (УЦА)\w-84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290" y="1357298"/>
            <a:ext cx="7286676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11118"/>
            <a:ext cx="7786687" cy="561975"/>
          </a:xfrm>
        </p:spPr>
        <p:txBody>
          <a:bodyPr/>
          <a:lstStyle/>
          <a:p>
            <a:r>
              <a:rPr lang="ru-RU" sz="3600" dirty="0" smtClean="0">
                <a:solidFill>
                  <a:srgbClr val="000099"/>
                </a:solidFill>
              </a:rPr>
              <a:t>Региональные базы Конкурса</a:t>
            </a:r>
          </a:p>
        </p:txBody>
      </p:sp>
      <p:graphicFrame>
        <p:nvGraphicFramePr>
          <p:cNvPr id="28942" name="Group 270"/>
          <p:cNvGraphicFramePr>
            <a:graphicFrameLocks noGrp="1"/>
          </p:cNvGraphicFramePr>
          <p:nvPr>
            <p:ph idx="1"/>
          </p:nvPr>
        </p:nvGraphicFramePr>
        <p:xfrm>
          <a:off x="900113" y="1285861"/>
          <a:ext cx="7848600" cy="5001675"/>
        </p:xfrm>
        <a:graphic>
          <a:graphicData uri="http://schemas.openxmlformats.org/drawingml/2006/table">
            <a:tbl>
              <a:tblPr/>
              <a:tblGrid>
                <a:gridCol w="3167062"/>
                <a:gridCol w="1441450"/>
                <a:gridCol w="1655763"/>
                <a:gridCol w="1584325"/>
              </a:tblGrid>
              <a:tr h="4286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НОАП, ЭЦ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Место проведения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Методы НК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Сроки проведения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3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ООО «НУЦ «Качество» совместно с ОАО «</a:t>
                      </a:r>
                      <a:r>
                        <a:rPr kumimoji="0" lang="ru-RU" sz="11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НИКИМТ-Атомстрой</a:t>
                      </a:r>
                      <a:r>
                        <a:rPr kumimoji="0" lang="ru-RU" sz="11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Москва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АЭ, ВД, ВИК, МК, ПВК, РК, ТК, 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11 – 13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НОАП НК ИНК ФГБОУ ВПО НИ ТПУ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Томск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ВИК, ВД, ПВК, РК, УК</a:t>
                      </a:r>
                      <a:endParaRPr kumimoji="0" lang="ru-RU" sz="115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 – 8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ООО «АРЦ НК»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г. Томск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ВИК, РК, 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 – 8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ОАО «</a:t>
                      </a:r>
                      <a:r>
                        <a:rPr kumimoji="0" lang="ru-RU" sz="11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Свартэкс</a:t>
                      </a: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Уфа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ВИК, РК, 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en-US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– 14</a:t>
                      </a:r>
                      <a:r>
                        <a:rPr kumimoji="0" lang="en-US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3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НОУ ДПО Учебно-аттестационный центр «</a:t>
                      </a:r>
                      <a:r>
                        <a:rPr kumimoji="0" lang="ru-RU" sz="11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ИркутскНИИхиммаш</a:t>
                      </a: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г. Иркутск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РК, 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 – 13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ЭЦ «</a:t>
                      </a:r>
                      <a:r>
                        <a:rPr kumimoji="0" lang="ru-RU" sz="11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Академия-НК</a:t>
                      </a: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»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Самара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ВИК, РК, 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 – 6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ООО «Уральский центр аттестации»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Екатеринбург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ВИК, МК, РК, 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 – 6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3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ЭЦ НК Дальневосточного филиала ФГУП «ВНИИФТРИ»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Хабаровск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ВИК, МК, ПВК, 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28 – 31 января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ЭЦ ООО «ПБ-Сервис»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Оренбург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11 – 14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03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НОАП «ЭНТЕСТ»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ОАО «</a:t>
                      </a:r>
                      <a:r>
                        <a:rPr kumimoji="0" lang="ru-RU" sz="11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Аскотехэнерго-диагностика</a:t>
                      </a: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Хабаровск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ВИК, РК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17 – 19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65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ЭЦ «Спектр ЛТД»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г. Петрозаводск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12 – 14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3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НОАП ООО «Центр неразрушающего контроля и диагностики»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г. Казань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ВИК, РК, УК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 – 3 февраля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0"/>
            <a:ext cx="9144000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1214414" y="1785926"/>
            <a:ext cx="1116012" cy="1116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1643042" y="2214554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2779" name="WordArt 11"/>
          <p:cNvSpPr>
            <a:spLocks noChangeArrowheads="1" noChangeShapeType="1" noTextEdit="1"/>
          </p:cNvSpPr>
          <p:nvPr/>
        </p:nvSpPr>
        <p:spPr bwMode="auto">
          <a:xfrm>
            <a:off x="4651375" y="5516563"/>
            <a:ext cx="20859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noFill/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Москва</a:t>
            </a:r>
          </a:p>
        </p:txBody>
      </p:sp>
      <p:pic>
        <p:nvPicPr>
          <p:cNvPr id="16" name="Picture 5" descr="D:\Работа\Фото\Москва\13.02\087Закрытие отборочный тур 2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85786" y="714356"/>
            <a:ext cx="8096250" cy="4389437"/>
          </a:xfrm>
          <a:noFill/>
        </p:spPr>
      </p:pic>
      <p:pic>
        <p:nvPicPr>
          <p:cNvPr id="17" name="Picture 5" descr="D:\Работа\Фото\Москва\11.02\DSCF4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642918"/>
            <a:ext cx="58515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 descr="D:\Работа\Фото\Москва\11.02\DSCF42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642918"/>
            <a:ext cx="58515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D:\Работа\Фото\Москва\12.02\DSCF44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714356"/>
            <a:ext cx="58515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D:\Работа\Фото\Москва\13.02\DSC_02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857232"/>
            <a:ext cx="655637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D:\Работа\Фото\Москва\11.02\фото 11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71670" y="857232"/>
            <a:ext cx="622617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  <p:bldP spid="32775" grpId="1" animBg="1"/>
      <p:bldP spid="32776" grpId="0" animBg="1"/>
      <p:bldP spid="327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5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10" name="WordArt 18"/>
          <p:cNvSpPr>
            <a:spLocks noChangeArrowheads="1" noChangeShapeType="1" noTextEdit="1"/>
          </p:cNvSpPr>
          <p:nvPr/>
        </p:nvSpPr>
        <p:spPr bwMode="auto">
          <a:xfrm>
            <a:off x="4140200" y="5589588"/>
            <a:ext cx="27051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Оренбург</a:t>
            </a:r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1584325" y="3068638"/>
            <a:ext cx="1116013" cy="1116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3812" name="Oval 20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2" name="Picture 5" descr="D:\Работа\Фото\Оренбург (ПБ-Сервис)\0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43042" y="928670"/>
            <a:ext cx="6565900" cy="4389437"/>
          </a:xfrm>
          <a:noFill/>
        </p:spPr>
      </p:pic>
      <p:pic>
        <p:nvPicPr>
          <p:cNvPr id="13" name="Picture 5" descr="D:\Работа\Фото\Оренбург (ПБ-Сервис)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857232"/>
            <a:ext cx="51530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10" grpId="0" animBg="1"/>
      <p:bldP spid="33811" grpId="0" animBg="1"/>
      <p:bldP spid="33811" grpId="1" animBg="1"/>
      <p:bldP spid="338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8" name="Picture 4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3565525" y="3429000"/>
            <a:ext cx="1116013" cy="1116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3995738" y="3859213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825" name="WordArt 9"/>
          <p:cNvSpPr>
            <a:spLocks noChangeArrowheads="1" noChangeShapeType="1" noTextEdit="1"/>
          </p:cNvSpPr>
          <p:nvPr/>
        </p:nvSpPr>
        <p:spPr bwMode="auto">
          <a:xfrm>
            <a:off x="4140200" y="5373688"/>
            <a:ext cx="16383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Томск</a:t>
            </a:r>
          </a:p>
        </p:txBody>
      </p:sp>
      <p:sp>
        <p:nvSpPr>
          <p:cNvPr id="20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1" name="Picture 5" descr="D:\Работа\Фото\Томск (АРЦ НК)\ФОТО\DSCN2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642918"/>
            <a:ext cx="58515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D:\Работа\Фото\Томск (АРЦ НК)\ФОТО\IMG_84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642918"/>
            <a:ext cx="65849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 descr="D:\Работа\Фото\Томск (АРЦ НК)\ФОТО\IMG_8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642918"/>
            <a:ext cx="65849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D:\Работа\Фото\Томск (АРЦ НК)\ФОТО\IMG_85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642918"/>
            <a:ext cx="65849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D:\Работа\Фото\Томск (АРЦ НК)\ФОТО\Копия IMG_85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3042" y="642918"/>
            <a:ext cx="658495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 descr="D:\Работа\Фото\Томск (ТПУ)\img_02541_800x4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1538" y="642918"/>
            <a:ext cx="7620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  <p:bldP spid="34823" grpId="1" animBg="1"/>
      <p:bldP spid="34824" grpId="0" animBg="1"/>
      <p:bldP spid="348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2" name="Picture 4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14" name="Oval 7"/>
          <p:cNvSpPr>
            <a:spLocks noChangeArrowheads="1"/>
          </p:cNvSpPr>
          <p:nvPr/>
        </p:nvSpPr>
        <p:spPr bwMode="auto">
          <a:xfrm>
            <a:off x="3995738" y="3859213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0" name="WordArt 8"/>
          <p:cNvSpPr>
            <a:spLocks noChangeArrowheads="1" noChangeShapeType="1" noTextEdit="1"/>
          </p:cNvSpPr>
          <p:nvPr/>
        </p:nvSpPr>
        <p:spPr bwMode="auto">
          <a:xfrm>
            <a:off x="4427538" y="5445125"/>
            <a:ext cx="12382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Уфа</a:t>
            </a: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1838325" y="2854325"/>
            <a:ext cx="1116013" cy="1116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2268538" y="3284538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8" name="Picture 2" descr="D:\Работа\Фото\Уфа (Свартэкс)\DSC0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85728"/>
            <a:ext cx="6646860" cy="498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Работа\Фото\Уфа (Свартэкс)\DSC001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316" y="285728"/>
            <a:ext cx="657229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D:\Работа\Фото\Уфа (Свартэкс)\DSC00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5418" y="285729"/>
            <a:ext cx="6762796" cy="507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D:\Работа\Фото\Уфа (Свартэкс)\3 Победители и призеры конкурс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285729"/>
            <a:ext cx="6786610" cy="508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D:\Работа\Фото\Уфа (Свартэкс)\DSC001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5455" y="357167"/>
            <a:ext cx="6571321" cy="492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2" grpId="0" animBg="1"/>
      <p:bldP spid="23562" grpId="1" animBg="1"/>
      <p:bldP spid="235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6" name="Picture 4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2268538" y="3284538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944" name="WordArt 8"/>
          <p:cNvSpPr>
            <a:spLocks noChangeArrowheads="1" noChangeShapeType="1" noTextEdit="1"/>
          </p:cNvSpPr>
          <p:nvPr/>
        </p:nvSpPr>
        <p:spPr bwMode="auto">
          <a:xfrm>
            <a:off x="3492500" y="5445125"/>
            <a:ext cx="30099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Хабаровск</a:t>
            </a:r>
          </a:p>
        </p:txBody>
      </p:sp>
      <p:sp>
        <p:nvSpPr>
          <p:cNvPr id="18441" name="Oval 10"/>
          <p:cNvSpPr>
            <a:spLocks noChangeArrowheads="1"/>
          </p:cNvSpPr>
          <p:nvPr/>
        </p:nvSpPr>
        <p:spPr bwMode="auto">
          <a:xfrm>
            <a:off x="4025900" y="3860800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7235825" y="3536950"/>
            <a:ext cx="1116013" cy="1116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7666038" y="3967163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7" name="Picture 3" descr="D:\Работа\Фото\Хабаровск (ВНИИФТРИ)\SAM_1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00016"/>
            <a:ext cx="6761795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D:\Работа\Фото\Хабаровск (ВНИИФТРИ)\SAM_1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285728"/>
            <a:ext cx="6786610" cy="509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D:\Работа\Фото\Хабаровск (ВНИИФТРИ)\УЧАСТНИКИ КОНКУРСА НК_20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285728"/>
            <a:ext cx="6786610" cy="509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9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animBg="1"/>
      <p:bldP spid="39947" grpId="0" animBg="1"/>
      <p:bldP spid="39947" grpId="1" animBg="1"/>
      <p:bldP spid="399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0" name="Picture 4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2268538" y="3284538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6" name="WordArt 8"/>
          <p:cNvSpPr>
            <a:spLocks noChangeArrowheads="1" noChangeShapeType="1" noTextEdit="1"/>
          </p:cNvSpPr>
          <p:nvPr/>
        </p:nvSpPr>
        <p:spPr bwMode="auto">
          <a:xfrm>
            <a:off x="3995738" y="5445125"/>
            <a:ext cx="25050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Екатеринбург</a:t>
            </a:r>
          </a:p>
        </p:txBody>
      </p:sp>
      <p:sp>
        <p:nvSpPr>
          <p:cNvPr id="19465" name="Oval 10"/>
          <p:cNvSpPr>
            <a:spLocks noChangeArrowheads="1"/>
          </p:cNvSpPr>
          <p:nvPr/>
        </p:nvSpPr>
        <p:spPr bwMode="auto">
          <a:xfrm>
            <a:off x="4025900" y="3897313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6" name="Oval 11"/>
          <p:cNvSpPr>
            <a:spLocks noChangeArrowheads="1"/>
          </p:cNvSpPr>
          <p:nvPr/>
        </p:nvSpPr>
        <p:spPr bwMode="auto">
          <a:xfrm>
            <a:off x="7666038" y="3967163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40" name="Oval 12"/>
          <p:cNvSpPr>
            <a:spLocks noChangeArrowheads="1"/>
          </p:cNvSpPr>
          <p:nvPr/>
        </p:nvSpPr>
        <p:spPr bwMode="auto">
          <a:xfrm>
            <a:off x="2214563" y="2857500"/>
            <a:ext cx="1116012" cy="1116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41" name="Oval 13"/>
          <p:cNvSpPr>
            <a:spLocks noChangeArrowheads="1"/>
          </p:cNvSpPr>
          <p:nvPr/>
        </p:nvSpPr>
        <p:spPr bwMode="auto">
          <a:xfrm>
            <a:off x="2643188" y="3286125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" name="Picture 2" descr="D:\Работа\Фото\Екатеринбург (УЦА)\w-8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952" y="285728"/>
            <a:ext cx="7500933" cy="5000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 descr="D:\Работа\Фото\Екатеринбург (УЦА)\w-8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3953" y="285728"/>
            <a:ext cx="75009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D:\Работа\Фото\Екатеринбург (УЦА)\w-83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3" y="285728"/>
            <a:ext cx="750099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D:\Работа\Фото\Екатеринбург (УЦА)\_IMG_8509--обща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6323" y="255616"/>
            <a:ext cx="7541669" cy="5030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8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6" grpId="0" animBg="1"/>
      <p:bldP spid="48140" grpId="0" animBg="1"/>
      <p:bldP spid="48140" grpId="1" animBg="1"/>
      <p:bldP spid="481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04863" y="2130425"/>
            <a:ext cx="7772400" cy="1470025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000099"/>
                </a:solidFill>
              </a:rPr>
              <a:t>Ежегодный Всероссийский конкурс специалистов </a:t>
            </a:r>
            <a:br>
              <a:rPr lang="ru-RU" sz="4000" dirty="0" smtClean="0">
                <a:solidFill>
                  <a:srgbClr val="000099"/>
                </a:solidFill>
              </a:rPr>
            </a:br>
            <a:r>
              <a:rPr lang="ru-RU" sz="4000" dirty="0" smtClean="0">
                <a:solidFill>
                  <a:srgbClr val="000099"/>
                </a:solidFill>
              </a:rPr>
              <a:t>неразрушающего контроля</a:t>
            </a:r>
            <a:br>
              <a:rPr lang="ru-RU" sz="4000" dirty="0" smtClean="0">
                <a:solidFill>
                  <a:srgbClr val="000099"/>
                </a:solidFill>
              </a:rPr>
            </a:br>
            <a:endParaRPr lang="ru-RU" sz="4000" dirty="0" smtClean="0">
              <a:solidFill>
                <a:srgbClr val="000099"/>
              </a:solidFill>
            </a:endParaRPr>
          </a:p>
        </p:txBody>
      </p:sp>
      <p:sp>
        <p:nvSpPr>
          <p:cNvPr id="3075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65625"/>
            <a:ext cx="6400800" cy="1273175"/>
          </a:xfrm>
        </p:spPr>
        <p:txBody>
          <a:bodyPr/>
          <a:lstStyle/>
          <a:p>
            <a:pPr algn="l"/>
            <a:r>
              <a:rPr lang="ru-RU" sz="1800" smtClean="0">
                <a:solidFill>
                  <a:srgbClr val="000099"/>
                </a:solidFill>
              </a:rPr>
              <a:t>Научный сотрудник ООО «НУЦ «Качество»</a:t>
            </a:r>
          </a:p>
          <a:p>
            <a:pPr algn="l"/>
            <a:r>
              <a:rPr lang="ru-RU" sz="1800" smtClean="0">
                <a:solidFill>
                  <a:srgbClr val="000099"/>
                </a:solidFill>
              </a:rPr>
              <a:t>Иванова М.К.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4" name="Picture 4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2643174" y="3286124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2268538" y="3284538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488" name="Oval 9"/>
          <p:cNvSpPr>
            <a:spLocks noChangeArrowheads="1"/>
          </p:cNvSpPr>
          <p:nvPr/>
        </p:nvSpPr>
        <p:spPr bwMode="auto">
          <a:xfrm>
            <a:off x="7666038" y="39306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70" name="WordArt 10"/>
          <p:cNvSpPr>
            <a:spLocks noChangeArrowheads="1" noChangeShapeType="1" noTextEdit="1"/>
          </p:cNvSpPr>
          <p:nvPr/>
        </p:nvSpPr>
        <p:spPr bwMode="auto">
          <a:xfrm>
            <a:off x="3708400" y="5445125"/>
            <a:ext cx="21907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Иркутск</a:t>
            </a:r>
          </a:p>
        </p:txBody>
      </p:sp>
      <p:sp>
        <p:nvSpPr>
          <p:cNvPr id="20491" name="Oval 12"/>
          <p:cNvSpPr>
            <a:spLocks noChangeArrowheads="1"/>
          </p:cNvSpPr>
          <p:nvPr/>
        </p:nvSpPr>
        <p:spPr bwMode="auto">
          <a:xfrm>
            <a:off x="3995738" y="386080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73" name="Oval 13"/>
          <p:cNvSpPr>
            <a:spLocks noChangeArrowheads="1"/>
          </p:cNvSpPr>
          <p:nvPr/>
        </p:nvSpPr>
        <p:spPr bwMode="auto">
          <a:xfrm>
            <a:off x="4787900" y="3897313"/>
            <a:ext cx="1116013" cy="1116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974" name="Oval 14"/>
          <p:cNvSpPr>
            <a:spLocks noChangeArrowheads="1"/>
          </p:cNvSpPr>
          <p:nvPr/>
        </p:nvSpPr>
        <p:spPr bwMode="auto">
          <a:xfrm>
            <a:off x="5184775" y="4329113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9" name="Picture 2" descr="D:\Работа\Фото\Иркутск\Изображение 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571480"/>
            <a:ext cx="7715304" cy="433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D:\Работа\Фото\Иркутск\Изображение 3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1" y="571481"/>
            <a:ext cx="7786742" cy="4370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D:\Работа\Фото\Иркутск\DSC_61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357166"/>
            <a:ext cx="7524318" cy="503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 animBg="1"/>
      <p:bldP spid="40973" grpId="0" animBg="1"/>
      <p:bldP spid="40973" grpId="1" animBg="1"/>
      <p:bldP spid="409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8" name="Picture 4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2643174" y="3286124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2268538" y="3284538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2" name="Oval 9"/>
          <p:cNvSpPr>
            <a:spLocks noChangeArrowheads="1"/>
          </p:cNvSpPr>
          <p:nvPr/>
        </p:nvSpPr>
        <p:spPr bwMode="auto">
          <a:xfrm>
            <a:off x="7666038" y="39306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94" name="WordArt 10"/>
          <p:cNvSpPr>
            <a:spLocks noChangeArrowheads="1" noChangeShapeType="1" noTextEdit="1"/>
          </p:cNvSpPr>
          <p:nvPr/>
        </p:nvSpPr>
        <p:spPr bwMode="auto">
          <a:xfrm>
            <a:off x="3851275" y="5445125"/>
            <a:ext cx="19621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Самара</a:t>
            </a:r>
          </a:p>
        </p:txBody>
      </p:sp>
      <p:sp>
        <p:nvSpPr>
          <p:cNvPr id="21515" name="Oval 12"/>
          <p:cNvSpPr>
            <a:spLocks noChangeArrowheads="1"/>
          </p:cNvSpPr>
          <p:nvPr/>
        </p:nvSpPr>
        <p:spPr bwMode="auto">
          <a:xfrm>
            <a:off x="3995738" y="386080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16" name="Oval 13"/>
          <p:cNvSpPr>
            <a:spLocks noChangeArrowheads="1"/>
          </p:cNvSpPr>
          <p:nvPr/>
        </p:nvSpPr>
        <p:spPr bwMode="auto">
          <a:xfrm>
            <a:off x="5184775" y="4329113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98" name="Oval 14"/>
          <p:cNvSpPr>
            <a:spLocks noChangeArrowheads="1"/>
          </p:cNvSpPr>
          <p:nvPr/>
        </p:nvSpPr>
        <p:spPr bwMode="auto">
          <a:xfrm>
            <a:off x="1500188" y="2857500"/>
            <a:ext cx="1116012" cy="1116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99" name="Oval 15"/>
          <p:cNvSpPr>
            <a:spLocks noChangeArrowheads="1"/>
          </p:cNvSpPr>
          <p:nvPr/>
        </p:nvSpPr>
        <p:spPr bwMode="auto">
          <a:xfrm>
            <a:off x="1928813" y="3214688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2" name="Picture 5" descr="D:\Работа\Фото\Самара (Академия-НК)\_DSC0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500042"/>
            <a:ext cx="711755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1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animBg="1"/>
      <p:bldP spid="41998" grpId="0" animBg="1"/>
      <p:bldP spid="41998" grpId="1" animBg="1"/>
      <p:bldP spid="4199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22532" name="Picture 4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2643174" y="3286124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2268538" y="3284538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37" name="Oval 10"/>
          <p:cNvSpPr>
            <a:spLocks noChangeArrowheads="1"/>
          </p:cNvSpPr>
          <p:nvPr/>
        </p:nvSpPr>
        <p:spPr bwMode="auto">
          <a:xfrm>
            <a:off x="7666038" y="39306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043" name="WordArt 11"/>
          <p:cNvSpPr>
            <a:spLocks noChangeArrowheads="1" noChangeShapeType="1" noTextEdit="1"/>
          </p:cNvSpPr>
          <p:nvPr/>
        </p:nvSpPr>
        <p:spPr bwMode="auto">
          <a:xfrm>
            <a:off x="3563939" y="5572139"/>
            <a:ext cx="2222507" cy="5587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Казань</a:t>
            </a:r>
            <a:endParaRPr lang="ru-RU" sz="4800" kern="10" dirty="0">
              <a:ln w="9525">
                <a:noFill/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2540" name="Oval 13"/>
          <p:cNvSpPr>
            <a:spLocks noChangeArrowheads="1"/>
          </p:cNvSpPr>
          <p:nvPr/>
        </p:nvSpPr>
        <p:spPr bwMode="auto">
          <a:xfrm>
            <a:off x="3995738" y="386080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541" name="Oval 14"/>
          <p:cNvSpPr>
            <a:spLocks noChangeArrowheads="1"/>
          </p:cNvSpPr>
          <p:nvPr/>
        </p:nvSpPr>
        <p:spPr bwMode="auto">
          <a:xfrm>
            <a:off x="5184775" y="4329113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050" name="Oval 18"/>
          <p:cNvSpPr>
            <a:spLocks noChangeArrowheads="1"/>
          </p:cNvSpPr>
          <p:nvPr/>
        </p:nvSpPr>
        <p:spPr bwMode="auto">
          <a:xfrm>
            <a:off x="1571604" y="2500306"/>
            <a:ext cx="1116012" cy="111601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4051" name="Oval 19"/>
          <p:cNvSpPr>
            <a:spLocks noChangeArrowheads="1"/>
          </p:cNvSpPr>
          <p:nvPr/>
        </p:nvSpPr>
        <p:spPr bwMode="auto">
          <a:xfrm>
            <a:off x="2000232" y="2928934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Oval 6"/>
          <p:cNvSpPr>
            <a:spLocks noChangeArrowheads="1"/>
          </p:cNvSpPr>
          <p:nvPr/>
        </p:nvSpPr>
        <p:spPr bwMode="auto">
          <a:xfrm>
            <a:off x="1928794" y="3214686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2549" name="Picture 21" descr="C:\Documents and Settings\user\Рабочий стол\Иванова М\фото\Конкурс 2014\Отборочный тур\Казань\P1030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642918"/>
            <a:ext cx="6979663" cy="3929090"/>
          </a:xfrm>
          <a:prstGeom prst="rect">
            <a:avLst/>
          </a:prstGeom>
          <a:noFill/>
        </p:spPr>
      </p:pic>
      <p:pic>
        <p:nvPicPr>
          <p:cNvPr id="31" name="Picture 22" descr="C:\Documents and Settings\user\Рабочий стол\Иванова М\фото\Конкурс 2014\Отборочный тур\Казань\WP_003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85728"/>
            <a:ext cx="3911213" cy="5214950"/>
          </a:xfrm>
          <a:prstGeom prst="rect">
            <a:avLst/>
          </a:prstGeom>
          <a:noFill/>
        </p:spPr>
      </p:pic>
      <p:pic>
        <p:nvPicPr>
          <p:cNvPr id="22551" name="Picture 23" descr="C:\Documents and Settings\user\Рабочий стол\Иванова М\фото\Конкурс 2014\Отборочный тур\Казань\WP_0032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85728"/>
            <a:ext cx="3911231" cy="5214974"/>
          </a:xfrm>
          <a:prstGeom prst="rect">
            <a:avLst/>
          </a:prstGeom>
          <a:noFill/>
        </p:spPr>
      </p:pic>
      <p:pic>
        <p:nvPicPr>
          <p:cNvPr id="22552" name="Picture 24" descr="C:\Documents and Settings\user\Рабочий стол\Иванова М\фото\Конкурс 2014\Отборочный тур\Казань\ф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9921" y="642918"/>
            <a:ext cx="7174045" cy="4038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4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3" grpId="0" animBg="1"/>
      <p:bldP spid="44050" grpId="0" animBg="1"/>
      <p:bldP spid="44050" grpId="1" animBg="1"/>
      <p:bldP spid="440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6" name="Picture 4" descr="Map-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545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1979613" y="28892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2268538" y="3284538"/>
            <a:ext cx="252412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2014538" y="34988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Oval 10"/>
          <p:cNvSpPr>
            <a:spLocks noChangeArrowheads="1"/>
          </p:cNvSpPr>
          <p:nvPr/>
        </p:nvSpPr>
        <p:spPr bwMode="auto">
          <a:xfrm>
            <a:off x="7666038" y="393065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67" name="WordArt 11"/>
          <p:cNvSpPr>
            <a:spLocks noChangeArrowheads="1" noChangeShapeType="1" noTextEdit="1"/>
          </p:cNvSpPr>
          <p:nvPr/>
        </p:nvSpPr>
        <p:spPr bwMode="auto">
          <a:xfrm>
            <a:off x="3059113" y="5413375"/>
            <a:ext cx="32670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Петрозаводск</a:t>
            </a:r>
            <a:endParaRPr lang="ru-RU" sz="4800" kern="10" dirty="0">
              <a:ln w="9525">
                <a:noFill/>
                <a:round/>
                <a:headEnd/>
                <a:tailEnd/>
              </a:ln>
              <a:solidFill>
                <a:srgbClr val="000099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3564" name="Oval 13"/>
          <p:cNvSpPr>
            <a:spLocks noChangeArrowheads="1"/>
          </p:cNvSpPr>
          <p:nvPr/>
        </p:nvSpPr>
        <p:spPr bwMode="auto">
          <a:xfrm>
            <a:off x="3995738" y="3860800"/>
            <a:ext cx="252412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565" name="Oval 14"/>
          <p:cNvSpPr>
            <a:spLocks noChangeArrowheads="1"/>
          </p:cNvSpPr>
          <p:nvPr/>
        </p:nvSpPr>
        <p:spPr bwMode="auto">
          <a:xfrm>
            <a:off x="5184775" y="4329113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72" name="Oval 16"/>
          <p:cNvSpPr>
            <a:spLocks noChangeArrowheads="1"/>
          </p:cNvSpPr>
          <p:nvPr/>
        </p:nvSpPr>
        <p:spPr bwMode="auto">
          <a:xfrm>
            <a:off x="1500166" y="1428736"/>
            <a:ext cx="1116012" cy="11160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5073" name="Oval 17"/>
          <p:cNvSpPr>
            <a:spLocks noChangeArrowheads="1"/>
          </p:cNvSpPr>
          <p:nvPr/>
        </p:nvSpPr>
        <p:spPr bwMode="auto">
          <a:xfrm>
            <a:off x="1928794" y="1857364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546225" y="2416545"/>
            <a:ext cx="252413" cy="25241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2643174" y="3286124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1928794" y="3214686"/>
            <a:ext cx="252413" cy="2524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7" grpId="0" animBg="1"/>
      <p:bldP spid="45072" grpId="0" animBg="1"/>
      <p:bldP spid="45072" grpId="1" animBg="1"/>
      <p:bldP spid="450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>
                <a:solidFill>
                  <a:srgbClr val="000099"/>
                </a:solidFill>
              </a:rPr>
              <a:t>Финальный тур</a:t>
            </a:r>
            <a:br>
              <a:rPr lang="ru-RU" sz="4000" dirty="0" smtClean="0">
                <a:solidFill>
                  <a:srgbClr val="000099"/>
                </a:solidFill>
              </a:rPr>
            </a:br>
            <a:r>
              <a:rPr lang="ru-RU" sz="2400" dirty="0" smtClean="0">
                <a:solidFill>
                  <a:srgbClr val="000099"/>
                </a:solidFill>
              </a:rPr>
              <a:t>3 – 6 марта 2014 г., г. Москва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" name="Picture 7" descr="C:\Documents and Settings\user\Рабочий стол\Иванова М\фото\Конкурс 2014\Финал\03.03\Открытие\08Финал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571612"/>
            <a:ext cx="6521910" cy="4320000"/>
          </a:xfrm>
          <a:prstGeom prst="rect">
            <a:avLst/>
          </a:prstGeom>
          <a:noFill/>
        </p:spPr>
      </p:pic>
      <p:pic>
        <p:nvPicPr>
          <p:cNvPr id="25608" name="Picture 8" descr="C:\Documents and Settings\user\Рабочий стол\Иванова М\фото\Конкурс 2014\Финал\03.03\DSCF4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571612"/>
            <a:ext cx="6500858" cy="4875644"/>
          </a:xfrm>
          <a:prstGeom prst="rect">
            <a:avLst/>
          </a:prstGeom>
          <a:noFill/>
        </p:spPr>
      </p:pic>
      <p:pic>
        <p:nvPicPr>
          <p:cNvPr id="25609" name="Picture 9" descr="C:\Documents and Settings\user\Рабочий стол\Иванова М\фото\Конкурс 2014\Финал\04.03\DSCF45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1571612"/>
            <a:ext cx="6500858" cy="4875644"/>
          </a:xfrm>
          <a:prstGeom prst="rect">
            <a:avLst/>
          </a:prstGeom>
          <a:noFill/>
        </p:spPr>
      </p:pic>
      <p:graphicFrame>
        <p:nvGraphicFramePr>
          <p:cNvPr id="25610" name="Object 10"/>
          <p:cNvGraphicFramePr>
            <a:graphicFrameLocks noChangeAspect="1"/>
          </p:cNvGraphicFramePr>
          <p:nvPr/>
        </p:nvGraphicFramePr>
        <p:xfrm>
          <a:off x="1523970" y="1533517"/>
          <a:ext cx="6977120" cy="4930388"/>
        </p:xfrm>
        <a:graphic>
          <a:graphicData uri="http://schemas.openxmlformats.org/presentationml/2006/ole">
            <p:oleObj spid="_x0000_s25610" name="Acrobat Document" r:id="rId6" imgW="8019748" imgH="5667032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705725" cy="1727200"/>
          </a:xfrm>
        </p:spPr>
        <p:txBody>
          <a:bodyPr/>
          <a:lstStyle/>
          <a:p>
            <a:r>
              <a:rPr lang="ru-RU" sz="2100" dirty="0" smtClean="0">
                <a:solidFill>
                  <a:srgbClr val="000099"/>
                </a:solidFill>
              </a:rPr>
              <a:t>Награждение победителей проходило на юбилейной 20-й Всероссийской Конференции по НК, Конференции и Выставки средств НК «Территория NDT» </a:t>
            </a:r>
            <a:br>
              <a:rPr lang="ru-RU" sz="2100" dirty="0" smtClean="0">
                <a:solidFill>
                  <a:srgbClr val="000099"/>
                </a:solidFill>
              </a:rPr>
            </a:br>
            <a:r>
              <a:rPr lang="ru-RU" sz="2100" dirty="0" smtClean="0">
                <a:solidFill>
                  <a:srgbClr val="000099"/>
                </a:solidFill>
              </a:rPr>
              <a:t>г. Москва, Экспоцентр на Красной Пресне, 6 марта 2014 г.</a:t>
            </a:r>
          </a:p>
        </p:txBody>
      </p:sp>
      <p:pic>
        <p:nvPicPr>
          <p:cNvPr id="26630" name="Picture 6" descr="C:\Documents and Settings\user\Рабочий стол\Иванова М\фото\Конкурс 2014\Финал\Закрытие\Арсений\Ч. 1\DSC_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000240"/>
            <a:ext cx="6522393" cy="4320000"/>
          </a:xfrm>
          <a:prstGeom prst="rect">
            <a:avLst/>
          </a:prstGeom>
          <a:noFill/>
        </p:spPr>
      </p:pic>
      <p:pic>
        <p:nvPicPr>
          <p:cNvPr id="26631" name="Picture 7" descr="C:\Documents and Settings\user\Рабочий стол\Иванова М\фото\Конкурс 2014\Финал\Закрытие\Батов\DSC_0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000240"/>
            <a:ext cx="6500858" cy="4352269"/>
          </a:xfrm>
          <a:prstGeom prst="rect">
            <a:avLst/>
          </a:prstGeom>
          <a:noFill/>
        </p:spPr>
      </p:pic>
      <p:pic>
        <p:nvPicPr>
          <p:cNvPr id="49154" name="Picture 2" descr="C:\Documents and Settings\user\Рабочий стол\Иванова М\фото\Конкурс 2014\Финал\Закрытие\Батов\DSC_0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000240"/>
            <a:ext cx="6452658" cy="4320000"/>
          </a:xfrm>
          <a:prstGeom prst="rect">
            <a:avLst/>
          </a:prstGeom>
          <a:noFill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992" y="2285992"/>
            <a:ext cx="86290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0661" name="Object 5"/>
          <p:cNvGraphicFramePr>
            <a:graphicFrameLocks noChangeAspect="1"/>
          </p:cNvGraphicFramePr>
          <p:nvPr/>
        </p:nvGraphicFramePr>
        <p:xfrm>
          <a:off x="2705873" y="285728"/>
          <a:ext cx="4654047" cy="6215106"/>
        </p:xfrm>
        <a:graphic>
          <a:graphicData uri="http://schemas.openxmlformats.org/presentationml/2006/ole">
            <p:oleObj spid="_x0000_s70661" name="Document" r:id="rId3" imgW="6550004" imgH="8747529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7645"/>
            <a:ext cx="8229600" cy="1223962"/>
          </a:xfrm>
        </p:spPr>
        <p:txBody>
          <a:bodyPr/>
          <a:lstStyle/>
          <a:p>
            <a:r>
              <a:rPr lang="en-US" sz="3200" dirty="0" smtClean="0">
                <a:solidFill>
                  <a:srgbClr val="000099"/>
                </a:solidFill>
              </a:rPr>
              <a:t>XII</a:t>
            </a:r>
            <a:r>
              <a:rPr lang="ru-RU" sz="3200" dirty="0" smtClean="0">
                <a:solidFill>
                  <a:srgbClr val="000099"/>
                </a:solidFill>
              </a:rPr>
              <a:t> Всероссийский </a:t>
            </a:r>
            <a:br>
              <a:rPr lang="ru-RU" sz="3200" dirty="0" smtClean="0">
                <a:solidFill>
                  <a:srgbClr val="000099"/>
                </a:solidFill>
              </a:rPr>
            </a:br>
            <a:r>
              <a:rPr lang="ru-RU" sz="3200" dirty="0" smtClean="0">
                <a:solidFill>
                  <a:srgbClr val="000099"/>
                </a:solidFill>
              </a:rPr>
              <a:t>конкурс специалистов </a:t>
            </a:r>
            <a:br>
              <a:rPr lang="ru-RU" sz="3200" dirty="0" smtClean="0">
                <a:solidFill>
                  <a:srgbClr val="000099"/>
                </a:solidFill>
              </a:rPr>
            </a:br>
            <a:r>
              <a:rPr lang="ru-RU" sz="3200" dirty="0" smtClean="0">
                <a:solidFill>
                  <a:srgbClr val="000099"/>
                </a:solidFill>
              </a:rPr>
              <a:t>неразрушающего контроля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2133600"/>
            <a:ext cx="7643812" cy="431958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/>
              <a:t>Первый тур – отборочный, пройдёт в НОАП / ОС или их ЭЦ в регионах России с </a:t>
            </a:r>
            <a:r>
              <a:rPr lang="en-US" sz="2400" dirty="0" smtClean="0"/>
              <a:t>19</a:t>
            </a:r>
            <a:r>
              <a:rPr lang="ru-RU" sz="2400" dirty="0" smtClean="0"/>
              <a:t> января по 1</a:t>
            </a:r>
            <a:r>
              <a:rPr lang="en-US" sz="2400" dirty="0" smtClean="0"/>
              <a:t>3</a:t>
            </a:r>
            <a:r>
              <a:rPr lang="ru-RU" sz="2400" dirty="0" smtClean="0"/>
              <a:t> февраля 201</a:t>
            </a:r>
            <a:r>
              <a:rPr lang="en-US" sz="2400" dirty="0" smtClean="0"/>
              <a:t>5</a:t>
            </a:r>
            <a:r>
              <a:rPr lang="ru-RU" sz="2400" dirty="0" smtClean="0"/>
              <a:t> г.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400" dirty="0" smtClean="0"/>
              <a:t>Второй тур – финальный, будет проведён на базе ООО «НУЦ «Качество» совместно с ОАО «НИКИМТ - </a:t>
            </a:r>
            <a:r>
              <a:rPr lang="ru-RU" sz="2400" dirty="0" err="1" smtClean="0"/>
              <a:t>Атомстрой</a:t>
            </a:r>
            <a:r>
              <a:rPr lang="ru-RU" sz="2400" dirty="0" smtClean="0"/>
              <a:t>», при участии специалистов ОАО «НТЦ «Промышленная безопасность» с 3 по 6 марта 2015 г., в период проведения Выставки «Территория </a:t>
            </a:r>
            <a:r>
              <a:rPr lang="en-US" sz="2400" dirty="0" smtClean="0"/>
              <a:t>NDT </a:t>
            </a:r>
            <a:r>
              <a:rPr lang="ru-RU" sz="2400" dirty="0" smtClean="0"/>
              <a:t>– 2015», г. Москва, Экспоцентр на Красной Пресне.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757238" y="274638"/>
            <a:ext cx="8229600" cy="1143000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Письма Оргкомитета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1571604" y="1785926"/>
          <a:ext cx="2914650" cy="4064000"/>
        </p:xfrm>
        <a:graphic>
          <a:graphicData uri="http://schemas.openxmlformats.org/presentationml/2006/ole">
            <p:oleObj spid="_x0000_s48130" name="Acrobat Document" r:id="rId3" imgW="5943249" imgH="8286610" progId="AcroExch.Document.7">
              <p:embed/>
            </p:oleObj>
          </a:graphicData>
        </a:graphic>
      </p:graphicFrame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5143504" y="1785926"/>
          <a:ext cx="2914650" cy="4064000"/>
        </p:xfrm>
        <a:graphic>
          <a:graphicData uri="http://schemas.openxmlformats.org/presentationml/2006/ole">
            <p:oleObj spid="_x0000_s48131" name="Acrobat Document" r:id="rId4" imgW="5943249" imgH="828661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525" y="0"/>
            <a:ext cx="921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Спасибо  </a:t>
            </a:r>
            <a:br>
              <a:rPr lang="ru-RU" b="1" smtClean="0"/>
            </a:br>
            <a:r>
              <a:rPr lang="ru-RU" b="1" smtClean="0"/>
              <a:t>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1081088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Организаторы Конкурса:</a:t>
            </a: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1042988" y="1916113"/>
            <a:ext cx="7643812" cy="4210050"/>
          </a:xfrm>
        </p:spPr>
        <p:txBody>
          <a:bodyPr/>
          <a:lstStyle/>
          <a:p>
            <a:r>
              <a:rPr lang="ru-RU" sz="2400" smtClean="0"/>
              <a:t>Федеральная служба по экологическому, технологическому и атомному надзору (Ростехнадзор);</a:t>
            </a:r>
          </a:p>
          <a:p>
            <a:r>
              <a:rPr lang="ru-RU" sz="2400" smtClean="0"/>
              <a:t>ОАО «НТЦ «Промышленная безопасность»;</a:t>
            </a:r>
          </a:p>
          <a:p>
            <a:r>
              <a:rPr lang="ru-RU" sz="2400" smtClean="0"/>
              <a:t>Российское общество по неразрушающему контролю и технической диагностике (РОНКТД);</a:t>
            </a:r>
          </a:p>
          <a:p>
            <a:r>
              <a:rPr lang="ru-RU" sz="2400" smtClean="0"/>
              <a:t>ООО «НУЦ «Качество»;</a:t>
            </a:r>
          </a:p>
          <a:p>
            <a:r>
              <a:rPr lang="ru-RU" sz="2400" smtClean="0"/>
              <a:t>ОАО «НИКИМТ - Атомстрой».</a:t>
            </a:r>
          </a:p>
          <a:p>
            <a:endParaRPr lang="ru-RU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76275" y="554038"/>
            <a:ext cx="8229600" cy="1368425"/>
          </a:xfrm>
        </p:spPr>
        <p:txBody>
          <a:bodyPr/>
          <a:lstStyle/>
          <a:p>
            <a:r>
              <a:rPr lang="ru-RU" sz="4000" smtClean="0">
                <a:solidFill>
                  <a:srgbClr val="000099"/>
                </a:solidFill>
              </a:rPr>
              <a:t>Информационные спонсоры</a:t>
            </a:r>
            <a:br>
              <a:rPr lang="ru-RU" sz="4000" smtClean="0">
                <a:solidFill>
                  <a:srgbClr val="000099"/>
                </a:solidFill>
              </a:rPr>
            </a:br>
            <a:r>
              <a:rPr lang="ru-RU" sz="4000" smtClean="0">
                <a:solidFill>
                  <a:srgbClr val="000099"/>
                </a:solidFill>
              </a:rPr>
              <a:t>Конкурса: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2214563"/>
            <a:ext cx="7354887" cy="3735387"/>
          </a:xfrm>
        </p:spPr>
        <p:txBody>
          <a:bodyPr/>
          <a:lstStyle/>
          <a:p>
            <a:r>
              <a:rPr lang="ru-RU" smtClean="0"/>
              <a:t>Журнал «В мире НК»;</a:t>
            </a:r>
          </a:p>
          <a:p>
            <a:r>
              <a:rPr lang="ru-RU" smtClean="0"/>
              <a:t>Журнал «Территория </a:t>
            </a:r>
            <a:r>
              <a:rPr lang="en-US" smtClean="0"/>
              <a:t>NDT</a:t>
            </a:r>
            <a:r>
              <a:rPr lang="ru-RU" smtClean="0"/>
              <a:t>»;</a:t>
            </a:r>
          </a:p>
          <a:p>
            <a:r>
              <a:rPr lang="ru-RU" smtClean="0"/>
              <a:t>Журнал «Контроль. Диагностика»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935038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Участники конкурса:</a:t>
            </a:r>
            <a:br>
              <a:rPr lang="ru-RU" smtClean="0">
                <a:solidFill>
                  <a:srgbClr val="000099"/>
                </a:solidFill>
              </a:rPr>
            </a:br>
            <a:endParaRPr lang="ru-RU" smtClean="0">
              <a:solidFill>
                <a:srgbClr val="000099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600200"/>
            <a:ext cx="7488238" cy="4525963"/>
          </a:xfrm>
        </p:spPr>
        <p:txBody>
          <a:bodyPr/>
          <a:lstStyle/>
          <a:p>
            <a:r>
              <a:rPr lang="ru-RU" sz="2600" dirty="0" smtClean="0"/>
              <a:t>Специалисты </a:t>
            </a:r>
            <a:r>
              <a:rPr lang="en-US" sz="2600" dirty="0" smtClean="0"/>
              <a:t>II</a:t>
            </a:r>
            <a:r>
              <a:rPr lang="ru-RU" sz="2600" dirty="0" smtClean="0"/>
              <a:t> уровня квалификации;</a:t>
            </a:r>
          </a:p>
          <a:p>
            <a:pPr>
              <a:buFontTx/>
              <a:buNone/>
            </a:pPr>
            <a:endParaRPr lang="ru-RU" sz="2000" dirty="0" smtClean="0"/>
          </a:p>
          <a:p>
            <a:r>
              <a:rPr lang="ru-RU" sz="2600" dirty="0" smtClean="0"/>
              <a:t>Независимые органы по аттестации персонала в ЕС ОС в области промышленной, экологической безопасности, безопасности в энергетике и строительстве, Органы по сертификации персонала, аккредитованные в СДСПНК РОНКТД, и их Экзаменационные центры.</a:t>
            </a:r>
            <a:r>
              <a:rPr lang="ru-RU" sz="2800" dirty="0" smtClean="0"/>
              <a:t>   </a:t>
            </a:r>
            <a:endParaRPr lang="ru-RU" sz="2800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549275"/>
            <a:ext cx="7570787" cy="1079500"/>
          </a:xfrm>
        </p:spPr>
        <p:txBody>
          <a:bodyPr/>
          <a:lstStyle/>
          <a:p>
            <a:r>
              <a:rPr lang="ru-RU" sz="3600" dirty="0" smtClean="0">
                <a:solidFill>
                  <a:srgbClr val="000099"/>
                </a:solidFill>
              </a:rPr>
              <a:t>Методы, </a:t>
            </a:r>
            <a:br>
              <a:rPr lang="ru-RU" sz="3600" dirty="0" smtClean="0">
                <a:solidFill>
                  <a:srgbClr val="000099"/>
                </a:solidFill>
              </a:rPr>
            </a:br>
            <a:r>
              <a:rPr lang="ru-RU" sz="3600" dirty="0" smtClean="0">
                <a:solidFill>
                  <a:srgbClr val="000099"/>
                </a:solidFill>
              </a:rPr>
              <a:t>по которым проводился Конкурс: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578" y="1784418"/>
            <a:ext cx="7499350" cy="4137025"/>
          </a:xfrm>
        </p:spPr>
        <p:txBody>
          <a:bodyPr/>
          <a:lstStyle/>
          <a:p>
            <a:r>
              <a:rPr lang="ru-RU" sz="2800" dirty="0" smtClean="0"/>
              <a:t>Визуальный и измерительный (с 2003);</a:t>
            </a:r>
          </a:p>
          <a:p>
            <a:r>
              <a:rPr lang="ru-RU" sz="2800" dirty="0" smtClean="0"/>
              <a:t>Радиационный(с 2003);</a:t>
            </a:r>
          </a:p>
          <a:p>
            <a:r>
              <a:rPr lang="ru-RU" sz="2800" dirty="0" smtClean="0"/>
              <a:t>Ультразвуковой(с 2003);</a:t>
            </a:r>
          </a:p>
          <a:p>
            <a:r>
              <a:rPr lang="ru-RU" sz="2800" dirty="0" smtClean="0"/>
              <a:t>Акустико-эмиссионный (с 2004);</a:t>
            </a:r>
          </a:p>
          <a:p>
            <a:r>
              <a:rPr lang="ru-RU" sz="2800" dirty="0" smtClean="0"/>
              <a:t>Проникающими веществами (капиллярный) (с 2006); </a:t>
            </a:r>
          </a:p>
          <a:p>
            <a:r>
              <a:rPr lang="ru-RU" sz="2800" dirty="0" smtClean="0"/>
              <a:t>Магнитный(с 2007);</a:t>
            </a:r>
          </a:p>
          <a:p>
            <a:r>
              <a:rPr lang="ru-RU" sz="2800" dirty="0" smtClean="0"/>
              <a:t>Тепловой(с 2008);</a:t>
            </a:r>
          </a:p>
          <a:p>
            <a:r>
              <a:rPr lang="ru-RU" sz="2800" dirty="0" err="1" smtClean="0">
                <a:solidFill>
                  <a:srgbClr val="FF0000"/>
                </a:solidFill>
              </a:rPr>
              <a:t>Вибродиагностический</a:t>
            </a:r>
            <a:r>
              <a:rPr lang="ru-RU" sz="2800" dirty="0" smtClean="0">
                <a:solidFill>
                  <a:srgbClr val="FF0000"/>
                </a:solidFill>
              </a:rPr>
              <a:t> (с 2014).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000099"/>
                </a:solidFill>
              </a:rPr>
              <a:t>Процентное соотношение участников </a:t>
            </a:r>
            <a:br>
              <a:rPr lang="ru-RU" sz="3200" dirty="0" smtClean="0">
                <a:solidFill>
                  <a:srgbClr val="000099"/>
                </a:solidFill>
              </a:rPr>
            </a:br>
            <a:r>
              <a:rPr lang="ru-RU" sz="3200" dirty="0" smtClean="0">
                <a:solidFill>
                  <a:srgbClr val="000099"/>
                </a:solidFill>
              </a:rPr>
              <a:t>по методам НК</a:t>
            </a:r>
            <a:endParaRPr lang="ru-RU" sz="3200" dirty="0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/>
      </p:sp>
      <p:graphicFrame>
        <p:nvGraphicFramePr>
          <p:cNvPr id="10" name="Object 6"/>
          <p:cNvGraphicFramePr>
            <a:graphicFrameLocks noChangeAspect="1"/>
          </p:cNvGraphicFramePr>
          <p:nvPr/>
        </p:nvGraphicFramePr>
        <p:xfrm>
          <a:off x="2786050" y="1500174"/>
          <a:ext cx="4711700" cy="4421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018075" y="4741849"/>
            <a:ext cx="6794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CC0000"/>
                </a:solidFill>
              </a:rPr>
              <a:t>УК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49875" y="2724137"/>
            <a:ext cx="984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CC0000"/>
                </a:solidFill>
              </a:rPr>
              <a:t>ВИК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505187" y="4165587"/>
            <a:ext cx="692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CC0000"/>
                </a:solidFill>
              </a:rPr>
              <a:t>РК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3684575" y="2795574"/>
            <a:ext cx="1187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CC0000"/>
                </a:solidFill>
              </a:rPr>
              <a:t>Остальные</a:t>
            </a:r>
          </a:p>
          <a:p>
            <a:pPr algn="ctr"/>
            <a:r>
              <a:rPr lang="ru-RU" sz="1400">
                <a:solidFill>
                  <a:srgbClr val="CC0000"/>
                </a:solidFill>
              </a:rPr>
              <a:t> </a:t>
            </a:r>
            <a:r>
              <a:rPr lang="ru-RU" sz="1400" b="1">
                <a:solidFill>
                  <a:srgbClr val="CC0000"/>
                </a:solidFill>
              </a:rPr>
              <a:t>методы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0"/>
          <p:cNvSpPr>
            <a:spLocks noGrp="1" noChangeArrowheads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txBody>
          <a:bodyPr/>
          <a:lstStyle/>
          <a:p>
            <a:r>
              <a:rPr lang="ru-RU" dirty="0" smtClean="0">
                <a:solidFill>
                  <a:srgbClr val="000099"/>
                </a:solidFill>
              </a:rPr>
              <a:t>Статистика 2003 – 2014 г.</a:t>
            </a:r>
          </a:p>
        </p:txBody>
      </p:sp>
      <p:graphicFrame>
        <p:nvGraphicFramePr>
          <p:cNvPr id="55406" name="Group 110"/>
          <p:cNvGraphicFramePr>
            <a:graphicFrameLocks noGrp="1"/>
          </p:cNvGraphicFramePr>
          <p:nvPr>
            <p:ph idx="1"/>
          </p:nvPr>
        </p:nvGraphicFramePr>
        <p:xfrm>
          <a:off x="1785918" y="1357298"/>
          <a:ext cx="6715171" cy="5219430"/>
        </p:xfrm>
        <a:graphic>
          <a:graphicData uri="http://schemas.openxmlformats.org/drawingml/2006/table">
            <a:tbl>
              <a:tblPr/>
              <a:tblGrid>
                <a:gridCol w="1259199"/>
                <a:gridCol w="1981116"/>
                <a:gridCol w="1794816"/>
                <a:gridCol w="1680040"/>
              </a:tblGrid>
              <a:tr h="66306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Год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Количество РЦ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Количество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участников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Количество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организаций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</a:tr>
              <a:tr h="40448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2003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193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114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364037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2004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210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более 100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1459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2006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250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112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41459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2007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450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более 250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6660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2008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17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465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более 250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41459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2009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255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более 150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1459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2010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165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41459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2011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155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1459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2012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287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  <a:tr h="41459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2013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257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104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6F6"/>
                    </a:solidFill>
                  </a:tcPr>
                </a:tc>
              </a:tr>
              <a:tr h="41459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2014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291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B76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anchor="ctr" horzOverflow="overflow">
                    <a:lnL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C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>
          <a:xfrm>
            <a:off x="971550" y="476250"/>
            <a:ext cx="7726363" cy="1081088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Количество участников</a:t>
            </a:r>
          </a:p>
        </p:txBody>
      </p:sp>
      <p:sp>
        <p:nvSpPr>
          <p:cNvPr id="7171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85786" y="1714488"/>
          <a:ext cx="8013299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2619</TotalTime>
  <Words>684</Words>
  <Application>Microsoft Office PowerPoint</Application>
  <PresentationFormat>Экран (4:3)</PresentationFormat>
  <Paragraphs>165</Paragraphs>
  <Slides>29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Оформление по умолчанию</vt:lpstr>
      <vt:lpstr>Acrobat Document</vt:lpstr>
      <vt:lpstr>Document</vt:lpstr>
      <vt:lpstr>Слайд 1</vt:lpstr>
      <vt:lpstr>Ежегодный Всероссийский конкурс специалистов  неразрушающего контроля </vt:lpstr>
      <vt:lpstr>Организаторы Конкурса:</vt:lpstr>
      <vt:lpstr>Информационные спонсоры Конкурса:</vt:lpstr>
      <vt:lpstr>Участники конкурса: </vt:lpstr>
      <vt:lpstr>Методы,  по которым проводился Конкурс:</vt:lpstr>
      <vt:lpstr>Процентное соотношение участников  по методам НК</vt:lpstr>
      <vt:lpstr>Статистика 2003 – 2014 г.</vt:lpstr>
      <vt:lpstr>Количество участников</vt:lpstr>
      <vt:lpstr>Этапы проведения Конкурса: </vt:lpstr>
      <vt:lpstr>Теоретическая часть</vt:lpstr>
      <vt:lpstr>Практическая часть</vt:lpstr>
      <vt:lpstr>Региональные базы Конкурса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Финальный тур 3 – 6 марта 2014 г., г. Москва</vt:lpstr>
      <vt:lpstr>Награждение победителей проходило на юбилейной 20-й Всероссийской Конференции по НК, Конференции и Выставки средств НК «Территория NDT»  г. Москва, Экспоцентр на Красной Пресне, 6 марта 2014 г.</vt:lpstr>
      <vt:lpstr>Слайд 26</vt:lpstr>
      <vt:lpstr>XII Всероссийский  конкурс специалистов  неразрушающего контроля</vt:lpstr>
      <vt:lpstr>Письма Оргкомитета</vt:lpstr>
      <vt:lpstr>Спасибо   за внимание!</vt:lpstr>
    </vt:vector>
  </TitlesOfParts>
  <Company>Качество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TSIV</dc:creator>
  <cp:lastModifiedBy>user</cp:lastModifiedBy>
  <cp:revision>309</cp:revision>
  <dcterms:created xsi:type="dcterms:W3CDTF">2012-08-30T06:55:29Z</dcterms:created>
  <dcterms:modified xsi:type="dcterms:W3CDTF">2014-09-30T07:23:52Z</dcterms:modified>
</cp:coreProperties>
</file>